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7" r:id="rId3"/>
    <p:sldId id="286" r:id="rId4"/>
    <p:sldId id="281" r:id="rId5"/>
    <p:sldId id="285" r:id="rId6"/>
    <p:sldId id="289" r:id="rId7"/>
    <p:sldId id="282" r:id="rId8"/>
    <p:sldId id="290" r:id="rId9"/>
    <p:sldId id="294" r:id="rId10"/>
    <p:sldId id="291" r:id="rId11"/>
    <p:sldId id="292" r:id="rId12"/>
    <p:sldId id="293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05" autoAdjust="0"/>
  </p:normalViewPr>
  <p:slideViewPr>
    <p:cSldViewPr>
      <p:cViewPr>
        <p:scale>
          <a:sx n="57" d="100"/>
          <a:sy n="57" d="100"/>
        </p:scale>
        <p:origin x="-7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AF072-B4A2-4ED1-8BB1-41817CFDD2DC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FBCF3-175A-4B2E-81D5-4E7ED3A1A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841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FBCF3-175A-4B2E-81D5-4E7ED3A1A89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FBCF3-175A-4B2E-81D5-4E7ED3A1A89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o.kurobr.spb.ru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6804248" y="332656"/>
            <a:ext cx="1944216" cy="18722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980728"/>
            <a:ext cx="4449676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286256"/>
            <a:ext cx="3855942" cy="203835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800" b="1" dirty="0" err="1" smtClean="0">
                <a:latin typeface="Trebuchet MS" panose="020B0603020202020204" pitchFamily="34" charset="0"/>
                <a:cs typeface="Times New Roman" pitchFamily="18" charset="0"/>
              </a:rPr>
              <a:t>Леухина</a:t>
            </a:r>
            <a:r>
              <a:rPr lang="ru-RU" sz="1800" b="1" dirty="0" smtClean="0">
                <a:latin typeface="Trebuchet MS" panose="020B0603020202020204" pitchFamily="34" charset="0"/>
                <a:cs typeface="Times New Roman" pitchFamily="18" charset="0"/>
              </a:rPr>
              <a:t> Елена Владимировна</a:t>
            </a:r>
          </a:p>
          <a:p>
            <a:r>
              <a:rPr lang="ru-RU" sz="1800" b="1" dirty="0">
                <a:latin typeface="Trebuchet MS" panose="020B0603020202020204" pitchFamily="34" charset="0"/>
                <a:cs typeface="Times New Roman" pitchFamily="18" charset="0"/>
              </a:rPr>
              <a:t>м</a:t>
            </a:r>
            <a:r>
              <a:rPr lang="ru-RU" sz="1800" b="1" dirty="0" smtClean="0">
                <a:latin typeface="Trebuchet MS" panose="020B0603020202020204" pitchFamily="34" charset="0"/>
                <a:cs typeface="Times New Roman" pitchFamily="18" charset="0"/>
              </a:rPr>
              <a:t>етодист ГБУИМЦ Курортного района Санкт -Петербурга</a:t>
            </a:r>
            <a:endParaRPr lang="ru-RU" sz="18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USER\Рабочий стол\25.10.13 круглый стол дист\картинки\главная дист шко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84968"/>
            <a:ext cx="3691476" cy="2973032"/>
          </a:xfrm>
          <a:prstGeom prst="rect">
            <a:avLst/>
          </a:prstGeom>
          <a:noFill/>
        </p:spPr>
      </p:pic>
      <p:pic>
        <p:nvPicPr>
          <p:cNvPr id="4" name="Picture 2" descr="D:\Сетевая папка\Эмблема ИМЦ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584" y="476672"/>
            <a:ext cx="1645543" cy="15121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1268760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2D050"/>
                </a:solidFill>
                <a:latin typeface="Trebuchet MS" panose="020B0603020202020204" pitchFamily="34" charset="0"/>
                <a:ea typeface="Times New Roman"/>
              </a:rPr>
              <a:t>«Возможности  сайта «Школа дистанционного обучения Курортного района» в системе повышения квалификации педагогов в области </a:t>
            </a:r>
            <a:r>
              <a:rPr lang="ru-RU" sz="2400" b="1" dirty="0" smtClean="0">
                <a:solidFill>
                  <a:srgbClr val="92D050"/>
                </a:solidFill>
                <a:latin typeface="Trebuchet MS" panose="020B0603020202020204" pitchFamily="34" charset="0"/>
                <a:ea typeface="Times New Roman"/>
              </a:rPr>
              <a:t>ИКТ» </a:t>
            </a:r>
            <a:r>
              <a:rPr lang="ru-RU" sz="2400" b="1" u="sng" dirty="0">
                <a:solidFill>
                  <a:srgbClr val="92D050"/>
                </a:solidFill>
                <a:latin typeface="Trebuchet MS" panose="020B0603020202020204" pitchFamily="34" charset="0"/>
                <a:ea typeface="Times New Roman"/>
                <a:cs typeface="Times New Roman"/>
                <a:hlinkClick r:id="rId5"/>
              </a:rPr>
              <a:t>http://do.kurobr.spb.ru</a:t>
            </a:r>
            <a:r>
              <a:rPr lang="ru-RU" sz="2400" b="1" u="sng" dirty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hlinkClick r:id="rId5"/>
              </a:rPr>
              <a:t>/</a:t>
            </a:r>
            <a:endParaRPr lang="ru-RU" sz="2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301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rebuchet MS" pitchFamily="34" charset="0"/>
                <a:cs typeface="Tahoma" pitchFamily="34" charset="0"/>
              </a:rPr>
              <a:t>Курсовая подготовка педагогов района на базе ИМЦ </a:t>
            </a:r>
            <a:br>
              <a:rPr lang="ru-RU" sz="2400" b="1" dirty="0" smtClean="0">
                <a:latin typeface="Trebuchet MS" pitchFamily="34" charset="0"/>
                <a:cs typeface="Tahoma" pitchFamily="34" charset="0"/>
              </a:rPr>
            </a:br>
            <a:r>
              <a:rPr lang="ru-RU" sz="2400" b="1" dirty="0" smtClean="0">
                <a:latin typeface="Trebuchet MS" pitchFamily="34" charset="0"/>
                <a:cs typeface="Tahoma" pitchFamily="34" charset="0"/>
              </a:rPr>
              <a:t>по методике организации ДО и создания дистанционных учебных курсов в оболочке </a:t>
            </a:r>
            <a:r>
              <a:rPr lang="en-US" sz="2400" b="1" dirty="0" err="1" smtClean="0">
                <a:latin typeface="Trebuchet MS" pitchFamily="34" charset="0"/>
                <a:cs typeface="Tahoma" pitchFamily="34" charset="0"/>
              </a:rPr>
              <a:t>Moodle</a:t>
            </a:r>
            <a:endParaRPr lang="ru-RU" sz="2400" dirty="0"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564904"/>
            <a:ext cx="8003232" cy="4009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rebuchet MS" pitchFamily="34" charset="0"/>
                <a:cs typeface="Tahoma" pitchFamily="34" charset="0"/>
              </a:rPr>
              <a:t>   Программа данных курсов состоит из 3-х модулей, итогом изучения которых ( зачетной работой) является :</a:t>
            </a:r>
          </a:p>
          <a:p>
            <a:r>
              <a:rPr lang="ru-RU" sz="2000" dirty="0" smtClean="0">
                <a:latin typeface="Trebuchet MS" pitchFamily="34" charset="0"/>
                <a:cs typeface="Tahoma" pitchFamily="34" charset="0"/>
              </a:rPr>
              <a:t> создание тестов в программе АИС «Знак»; </a:t>
            </a:r>
          </a:p>
          <a:p>
            <a:r>
              <a:rPr lang="ru-RU" sz="2000" dirty="0" smtClean="0">
                <a:latin typeface="Trebuchet MS" pitchFamily="34" charset="0"/>
                <a:cs typeface="Tahoma" pitchFamily="34" charset="0"/>
              </a:rPr>
              <a:t>создание урока ( курса) в дистанционном режиме на платформе </a:t>
            </a:r>
            <a:r>
              <a:rPr lang="en-US" sz="2000" dirty="0" err="1" smtClean="0">
                <a:latin typeface="Trebuchet MS" pitchFamily="34" charset="0"/>
                <a:cs typeface="Tahoma" pitchFamily="34" charset="0"/>
              </a:rPr>
              <a:t>Moodle</a:t>
            </a:r>
            <a:r>
              <a:rPr lang="ru-RU" sz="2000" dirty="0" smtClean="0">
                <a:latin typeface="Trebuchet MS" pitchFamily="34" charset="0"/>
                <a:cs typeface="Tahoma" pitchFamily="34" charset="0"/>
              </a:rPr>
              <a:t>; </a:t>
            </a:r>
          </a:p>
          <a:p>
            <a:r>
              <a:rPr lang="ru-RU" sz="2000" dirty="0" smtClean="0">
                <a:latin typeface="Trebuchet MS" pitchFamily="34" charset="0"/>
                <a:cs typeface="Tahoma" pitchFamily="34" charset="0"/>
              </a:rPr>
              <a:t>создание интерактивных  учебных заданий с использованием программы </a:t>
            </a:r>
            <a:r>
              <a:rPr lang="en-US" sz="2000" dirty="0" smtClean="0">
                <a:latin typeface="Trebuchet MS" pitchFamily="34" charset="0"/>
                <a:cs typeface="Tahoma" pitchFamily="34" charset="0"/>
              </a:rPr>
              <a:t>Notebook</a:t>
            </a:r>
            <a:r>
              <a:rPr lang="ru-RU" sz="2000" dirty="0" smtClean="0">
                <a:latin typeface="Trebuchet MS" pitchFamily="34" charset="0"/>
                <a:cs typeface="Tahoma" pitchFamily="34" charset="0"/>
              </a:rPr>
              <a:t>;</a:t>
            </a:r>
          </a:p>
          <a:p>
            <a:r>
              <a:rPr lang="ru-RU" sz="2000" dirty="0" smtClean="0">
                <a:latin typeface="Trebuchet MS" pitchFamily="34" charset="0"/>
                <a:cs typeface="Tahoma" pitchFamily="34" charset="0"/>
              </a:rPr>
              <a:t>Виртуальная школа» - это раздел  на сайте, с помощью которого в рамках указанных курсов, педагоги учатся проектировать и создавать дистанционные учебные курсы.</a:t>
            </a:r>
            <a:endParaRPr lang="ru-RU" sz="2000" dirty="0">
              <a:latin typeface="Trebuchet MS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65175"/>
            <a:ext cx="8229600" cy="10080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Курс «Подготовка педагогов к аттестации»</a:t>
            </a:r>
            <a:endParaRPr lang="ru-RU" sz="2400" b="1" dirty="0"/>
          </a:p>
        </p:txBody>
      </p:sp>
      <p:pic>
        <p:nvPicPr>
          <p:cNvPr id="3074" name="Picture 2" descr="C:\Documents and Settings\USER\Рабочий стол\конф дист 18.02.16\баученков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4189729" cy="2376264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 «Подготовка педагогов к аттестации» разработан педагогом дополнительного образования.  Мастер-классы, представленные в данном цикле, помогут всем, кто готовится к аттестации, научиться грамотно и красиво оформить материалы для своего портфолио: научится создавать коллажи, слайд-шоу, презентации, познакомится с основами видеомонтажа и научиться создавать  мини-сайт.  Материал курса представлен видеоуроками и практическими заданиями.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 «Подготовка педагогов к аттестации» разработан педагогом дополнительного образования.  Мастер-классы, представленные в данном цикле, помогут всем, кто готовится к аттестации, научиться грамотно и красиво оформить материалы для своего портфолио: научится создавать коллажи, слайд-шоу, презентации, познакомится с основами видеомонтажа и научиться создавать  мини-сайт.  Материал курса представлен видеоуроками и практическими заданиями.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 «Подготовка педагогов к аттестации» разработан педагогом дополнительного образования.  Мастер-классы, представленные в данном цикле, помогут всем, кто готовится к аттестации, научиться грамотно и красиво оформить материалы для своего портфолио: научится создавать коллажи, слайд-шоу, презентации, познакомится с основами видеомонтажа и научиться создавать  мини-сайт.  Материал курса представлен видеоуроками и практическими заданиями.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 «Подготовка педагогов к аттестации» разработан педагогом дополнительного образования.  Мастер-классы, представленные в данном цикле, помогут всем, кто готовится к аттестации, научиться грамотно и красиво оформить материалы для своего портфолио: научится создавать коллажи, слайд-шоу, презентации, познакомится с основами видеомонтажа и научиться создавать  мини-сайт.  Материал курса представлен видеоуроками и практическими заданиями.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 «Подготовка педагогов к аттестации» разработан педагогом дополнительного образования.  Мастер-классы, представленные в данном цикле, помогут всем, кто готовится к аттестации, научиться грамотно и красиво оформить материалы для своего портфолио: научится создавать коллажи, слайд-шоу, презентации, познакомится с основами видеомонтажа и научиться создавать  мини-сайт.  Материал курса представлен видеоуроками и практическими заданиями.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 «Подготовка педагогов к аттестации» разработан педагогом дополнительного образования.  Мастер-классы, представленные в данном цикле, помогут всем, кто готовится к аттестации, научиться грамотно и красиво оформить материалы для своего портфолио: научится создавать коллажи, слайд-шоу, презентации, познакомится с основами видеомонтажа и научиться создавать  мини-сайт.  Материал курса представлен видеоуроками и практическими заданиями.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 «Подготовка педагогов к аттестации» разработан педагогом дополнительного образования.  Мастер-классы, представленные в данном цикле, помогут всем, кто готовится к аттестации, научиться грамотно и красиво оформить материалы для своего портфолио: научится создавать коллажи, слайд-шоу, презентации, познакомится с основами видеомонтажа и научиться создавать  мини-сайт.  Материал курса представлен видеоуроками и практическими заданиями.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 «Подготовка педагогов к аттестации» разработан педагогом дополнительного образования.  Мастер-классы, представленные в данном цикле, помогут всем, кто готовится к аттестации, научиться грамотно и красиво оформить материалы для своего портфолио: научится создавать коллажи, слайд-шоу, презентации, познакомится с основами видеомонтажа и научиться создавать  мини-сайт.  Материал курса представлен видеоуроками и практическими заданиями.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 «Подготовка педагогов к аттестации» разработан педагогом дополнительного образования.  Мастер-классы, представленные в данном цикле, помогут всем, кто готовится к аттестации, научиться грамотно и красиво оформить материалы для своего портфолио: научится создавать коллажи, слайд-шоу, презентации, познакомится с основами видеомонтажа и научиться создавать  мини-сайт.  Материал курса представлен видеоуроками и практическими заданиями.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Мастер-классы, представленные в данном цикле, помогут всем, кто готовится к аттестации, научиться грамотно и красиво оформить материалы для своего портфолио: научится создавать коллажи, слайд-шоу, презентации, познакомится с основами видеомонтажа и научиться создавать  мини-сайт.  Материал курса представлен видеоуроками и практическими заданиями.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4797152"/>
            <a:ext cx="84249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Мастер-классы, представленные в данном курсе, помогут всем, кто готовится к аттестации, научиться грамотно и красиво оформить материалы для своего </a:t>
            </a:r>
            <a:r>
              <a:rPr lang="ru-RU" sz="1600" dirty="0" err="1" smtClean="0">
                <a:latin typeface="+mj-lt"/>
              </a:rPr>
              <a:t>портфолио</a:t>
            </a:r>
            <a:r>
              <a:rPr lang="ru-RU" sz="1600" dirty="0" smtClean="0">
                <a:latin typeface="+mj-lt"/>
              </a:rPr>
              <a:t>: научится создавать коллажи, слайд-шоу, презентации; познакомится с основами видеомонтажа и научиться создавать  мини-сайт.  </a:t>
            </a:r>
          </a:p>
          <a:p>
            <a:r>
              <a:rPr lang="ru-RU" sz="1600" dirty="0" smtClean="0">
                <a:latin typeface="+mj-lt"/>
              </a:rPr>
              <a:t>Материал курса представлен </a:t>
            </a:r>
            <a:r>
              <a:rPr lang="ru-RU" sz="1600" dirty="0" err="1" smtClean="0">
                <a:latin typeface="+mj-lt"/>
              </a:rPr>
              <a:t>видеоуроками</a:t>
            </a:r>
            <a:r>
              <a:rPr lang="ru-RU" sz="1600" dirty="0" smtClean="0">
                <a:latin typeface="+mj-lt"/>
              </a:rPr>
              <a:t> и практическими заданиями.</a:t>
            </a:r>
          </a:p>
          <a:p>
            <a:endParaRPr lang="ru-RU" dirty="0"/>
          </a:p>
        </p:txBody>
      </p:sp>
      <p:pic>
        <p:nvPicPr>
          <p:cNvPr id="2051" name="Picture 3" descr="C:\Documents and Settings\USER\Рабочий стол\конф дист 18.02.16\байченков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336037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Дистанционное обучение имеет ряд преимуществ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+mj-lt"/>
              </a:rPr>
              <a:t>свободный график обучения; </a:t>
            </a:r>
          </a:p>
          <a:p>
            <a:r>
              <a:rPr lang="ru-RU" dirty="0" smtClean="0">
                <a:latin typeface="+mj-lt"/>
              </a:rPr>
              <a:t>независимость от места расположения участников образовательного процесса; </a:t>
            </a:r>
          </a:p>
          <a:p>
            <a:r>
              <a:rPr lang="ru-RU" dirty="0" smtClean="0">
                <a:latin typeface="+mj-lt"/>
              </a:rPr>
              <a:t>уменьшение затрат на транспортные средства; </a:t>
            </a:r>
          </a:p>
          <a:p>
            <a:r>
              <a:rPr lang="ru-RU" dirty="0" smtClean="0">
                <a:latin typeface="+mj-lt"/>
              </a:rPr>
              <a:t>удобный способ представления результатов обучения; </a:t>
            </a:r>
          </a:p>
          <a:p>
            <a:r>
              <a:rPr lang="ru-RU" dirty="0" smtClean="0">
                <a:latin typeface="+mj-lt"/>
              </a:rPr>
              <a:t>индивидуальный темп обучения;</a:t>
            </a:r>
          </a:p>
          <a:p>
            <a:r>
              <a:rPr lang="ru-RU" dirty="0" smtClean="0">
                <a:latin typeface="+mj-lt"/>
              </a:rPr>
              <a:t> отсутствие возрастных границ для обучающихся.</a:t>
            </a:r>
          </a:p>
          <a:p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Сочетание всех этих преимуществ позволяет утверждать, что применение дистанционных технологий обучения на курсах повышения квалификации педагогов  является наиболее оптимальным в современных условиях развития образовательной системы . </a:t>
            </a:r>
          </a:p>
          <a:p>
            <a:endParaRPr lang="ru-RU" dirty="0"/>
          </a:p>
        </p:txBody>
      </p:sp>
      <p:pic>
        <p:nvPicPr>
          <p:cNvPr id="4" name="Picture 2" descr="3c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96043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6829444" cy="228599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2"/>
                </a:solidFill>
                <a:cs typeface="Times New Roman" pitchFamily="18" charset="0"/>
              </a:rPr>
              <a:t>Спасибо за внимание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8435" name="Picture 7" descr="2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572000"/>
            <a:ext cx="1685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 descr="карандаш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4429124"/>
            <a:ext cx="2200298" cy="200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2500313" y="1785938"/>
            <a:ext cx="50006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Приглашаем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нашу школу по адресу: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do.kurobr.spb.ru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836712"/>
            <a:ext cx="7416824" cy="1584176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100" dirty="0" smtClean="0">
                <a:latin typeface="Trebuchet MS" panose="020B0603020202020204" pitchFamily="34" charset="0"/>
                <a:ea typeface="Calibri"/>
                <a:cs typeface="Times New Roman"/>
              </a:rPr>
              <a:t>Сайт </a:t>
            </a:r>
            <a:r>
              <a:rPr lang="ru-RU" sz="2100" dirty="0">
                <a:latin typeface="Trebuchet MS" panose="020B0603020202020204" pitchFamily="34" charset="0"/>
                <a:ea typeface="Calibri"/>
                <a:cs typeface="Times New Roman"/>
              </a:rPr>
              <a:t>«Школа дистанционного обучения Курортного района» - </a:t>
            </a:r>
            <a:endParaRPr lang="ru-RU" sz="2100" dirty="0" smtClean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marL="109728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100" dirty="0" smtClean="0">
                <a:latin typeface="Trebuchet MS" panose="020B0603020202020204" pitchFamily="34" charset="0"/>
                <a:ea typeface="Calibri"/>
                <a:cs typeface="Times New Roman"/>
              </a:rPr>
              <a:t>это </a:t>
            </a:r>
            <a:r>
              <a:rPr lang="ru-RU" sz="2100" dirty="0">
                <a:latin typeface="Trebuchet MS" panose="020B0603020202020204" pitchFamily="34" charset="0"/>
                <a:ea typeface="Calibri"/>
                <a:cs typeface="Times New Roman"/>
              </a:rPr>
              <a:t>авторский образовательный интернет – </a:t>
            </a:r>
            <a:r>
              <a:rPr lang="ru-RU" sz="2100" dirty="0" smtClean="0">
                <a:latin typeface="Trebuchet MS" panose="020B0603020202020204" pitchFamily="34" charset="0"/>
                <a:ea typeface="Calibri"/>
                <a:cs typeface="Times New Roman"/>
              </a:rPr>
              <a:t>ресурс,  </a:t>
            </a:r>
            <a:r>
              <a:rPr lang="ru-RU" sz="2100" dirty="0">
                <a:latin typeface="Trebuchet MS" panose="020B0603020202020204" pitchFamily="34" charset="0"/>
                <a:ea typeface="Calibri"/>
                <a:cs typeface="Times New Roman"/>
              </a:rPr>
              <a:t>созданный в программе </a:t>
            </a:r>
            <a:r>
              <a:rPr lang="en-US" sz="2100" dirty="0" err="1" smtClean="0">
                <a:latin typeface="Trebuchet MS" panose="020B0603020202020204" pitchFamily="34" charset="0"/>
                <a:ea typeface="Calibri"/>
                <a:cs typeface="Times New Roman"/>
              </a:rPr>
              <a:t>Moodle</a:t>
            </a:r>
            <a:r>
              <a:rPr lang="ru-RU" sz="2100" dirty="0" smtClean="0">
                <a:latin typeface="Trebuchet MS" panose="020B0603020202020204" pitchFamily="34" charset="0"/>
                <a:ea typeface="Calibri"/>
                <a:cs typeface="Times New Roman"/>
              </a:rPr>
              <a:t>, </a:t>
            </a:r>
            <a:r>
              <a:rPr lang="ru-RU" sz="2100" dirty="0">
                <a:latin typeface="Trebuchet MS" panose="020B0603020202020204" pitchFamily="34" charset="0"/>
                <a:ea typeface="Calibri"/>
                <a:cs typeface="Times New Roman"/>
              </a:rPr>
              <a:t>одним из разделов </a:t>
            </a:r>
            <a:r>
              <a:rPr lang="ru-RU" sz="2100" dirty="0" smtClean="0">
                <a:latin typeface="Trebuchet MS" panose="020B0603020202020204" pitchFamily="34" charset="0"/>
                <a:ea typeface="Calibri"/>
                <a:cs typeface="Times New Roman"/>
              </a:rPr>
              <a:t>которого,  </a:t>
            </a:r>
            <a:r>
              <a:rPr lang="ru-RU" sz="2100" dirty="0">
                <a:latin typeface="Trebuchet MS" panose="020B0603020202020204" pitchFamily="34" charset="0"/>
                <a:ea typeface="Calibri"/>
                <a:cs typeface="Times New Roman"/>
              </a:rPr>
              <a:t>является повышение ИКТ -компетентности педагогов образовательных учреждений </a:t>
            </a:r>
            <a:r>
              <a:rPr lang="ru-RU" sz="2100" dirty="0" smtClean="0">
                <a:latin typeface="Trebuchet MS" panose="020B0603020202020204" pitchFamily="34" charset="0"/>
                <a:ea typeface="Calibri"/>
                <a:cs typeface="Times New Roman"/>
              </a:rPr>
              <a:t>района</a:t>
            </a:r>
            <a:endParaRPr lang="ru-RU" sz="2100" dirty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Picture 2" descr="C:\Documents and Settings\USER\Рабочий стол\25.10.13 круглый стол дист\картинки\главная дист 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294" y="2420888"/>
            <a:ext cx="6500384" cy="4176464"/>
          </a:xfrm>
          <a:prstGeom prst="rect">
            <a:avLst/>
          </a:prstGeom>
          <a:noFill/>
        </p:spPr>
      </p:pic>
      <p:pic>
        <p:nvPicPr>
          <p:cNvPr id="6" name="Picture 2" descr="C:\Users\Админ\Pictures\d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48680"/>
            <a:ext cx="878529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395536" y="5589241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cs typeface="Tahoma" pitchFamily="34" charset="0"/>
              </a:rPr>
              <a:t>do.kurobr.spb.ru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0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373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cs typeface="Times New Roman" pitchFamily="18" charset="0"/>
              </a:rPr>
              <a:t>Использование дистанционных образовательных технологий в  образовании </a:t>
            </a:r>
            <a:br>
              <a:rPr lang="ru-RU" sz="2700" b="1" dirty="0" smtClean="0">
                <a:cs typeface="Times New Roman" pitchFamily="18" charset="0"/>
              </a:rPr>
            </a:br>
            <a:r>
              <a:rPr lang="ru-RU" sz="2700" b="1" dirty="0" smtClean="0">
                <a:cs typeface="Times New Roman" pitchFamily="18" charset="0"/>
              </a:rPr>
              <a:t>становится требованием времени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007937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+mj-lt"/>
                <a:cs typeface="Times New Roman" pitchFamily="18" charset="0"/>
              </a:rPr>
              <a:t>Владение учителем Интернет – технологиями при преподавании предмета безусловно  повышает у учащихся мотивацию к изучению этого предмета.</a:t>
            </a:r>
          </a:p>
          <a:p>
            <a:r>
              <a:rPr lang="ru-RU" sz="1800" dirty="0" smtClean="0">
                <a:latin typeface="+mj-lt"/>
                <a:cs typeface="Times New Roman" pitchFamily="18" charset="0"/>
              </a:rPr>
              <a:t> Дистанционная форма общения между преподавателем и учениками, а так же между учащимися, воспитывает новую современную культуру общения в информационном пространстве сети Интернет, которую невозможно воспитать на обычном уроке.</a:t>
            </a:r>
          </a:p>
          <a:p>
            <a:r>
              <a:rPr lang="ru-RU" sz="1800" dirty="0" smtClean="0">
                <a:latin typeface="+mj-lt"/>
                <a:cs typeface="Times New Roman" pitchFamily="18" charset="0"/>
              </a:rPr>
              <a:t> В настоящее время в школах  появляется новый вид преподавателя – сетевой преподаватель, который должен  научить учащихся общаться в сети и учиться, открывая новые возможности информационного пространства.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2" descr="3c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1785926"/>
            <a:ext cx="96043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2088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cs typeface="Times New Roman" pitchFamily="18" charset="0"/>
              </a:rPr>
              <a:t>Данный сайт решает  следующие задачи: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>
                <a:latin typeface="Tahoma" pitchFamily="34" charset="0"/>
                <a:cs typeface="Tahoma" pitchFamily="34" charset="0"/>
              </a:rPr>
              <a:t>Размещение учебных дистанционных курсов для организации дистанционного обучения учащихся , находящихся на домашнем обучении, и учащихся, которые часто пропускают школу по болезни, а также для детей – инвалидов и детей с ОВЗ</a:t>
            </a:r>
          </a:p>
          <a:p>
            <a:pPr lvl="0"/>
            <a:r>
              <a:rPr lang="ru-RU" sz="1800" dirty="0" smtClean="0">
                <a:latin typeface="Tahoma" pitchFamily="34" charset="0"/>
                <a:cs typeface="Tahoma" pitchFamily="34" charset="0"/>
              </a:rPr>
              <a:t>Размещение элективных курсов и курсов для подготовки  учащихся к олимпиадам и конкурсам  –поддержка талантливых детей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800" dirty="0" smtClean="0"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800" dirty="0" smtClean="0">
                <a:latin typeface="Tahoma" pitchFamily="34" charset="0"/>
                <a:cs typeface="Tahoma" pitchFamily="34" charset="0"/>
              </a:rPr>
              <a:t>Подготовка педагогов района к работе по созданию и проектированию дистанционных учебных курсов в программе </a:t>
            </a:r>
            <a:r>
              <a:rPr lang="ru-RU" sz="1800" dirty="0" err="1" smtClean="0">
                <a:latin typeface="Tahoma" pitchFamily="34" charset="0"/>
                <a:cs typeface="Tahoma" pitchFamily="34" charset="0"/>
              </a:rPr>
              <a:t>Moodle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, в рамках курсов повышения квалификации на базе ИМЦ.</a:t>
            </a:r>
          </a:p>
          <a:p>
            <a:pPr lvl="0"/>
            <a:r>
              <a:rPr lang="ru-RU" sz="1800" dirty="0" smtClean="0">
                <a:latin typeface="Tahoma" pitchFamily="34" charset="0"/>
                <a:cs typeface="Tahoma" pitchFamily="34" charset="0"/>
              </a:rPr>
              <a:t>Обучение педагогов основам работы  в качестве сетевого преподавателя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800" dirty="0" smtClean="0"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800" dirty="0" smtClean="0">
                <a:latin typeface="Tahoma" pitchFamily="34" charset="0"/>
                <a:cs typeface="Tahoma" pitchFamily="34" charset="0"/>
              </a:rPr>
              <a:t>Повышение ИКТ – компетентности педагогов района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8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800" b="1" dirty="0" smtClean="0">
                <a:latin typeface="Tahoma" pitchFamily="34" charset="0"/>
                <a:cs typeface="Tahoma" pitchFamily="34" charset="0"/>
              </a:rPr>
              <a:t>Одной из  задач данного сайта является: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800" b="1" dirty="0" smtClean="0">
                <a:latin typeface="Tahoma" pitchFamily="34" charset="0"/>
                <a:cs typeface="Tahoma" pitchFamily="34" charset="0"/>
              </a:rPr>
              <a:t>предоставление возможности педагогам Курортного района   повысить  ИКТ- компетентности по месту жительства в удобное время и в удобном месте. </a:t>
            </a:r>
            <a:endParaRPr lang="ru-RU" sz="1800" dirty="0" smtClean="0">
              <a:latin typeface="Tahoma" pitchFamily="34" charset="0"/>
              <a:cs typeface="Tahoma" pitchFamily="34" charset="0"/>
            </a:endParaRPr>
          </a:p>
          <a:p>
            <a:pPr lvl="0"/>
            <a:endParaRPr lang="ru-RU" sz="1800" dirty="0" smtClean="0">
              <a:latin typeface="+mj-lt"/>
              <a:cs typeface="Times New Roman" pitchFamily="18" charset="0"/>
            </a:endParaRPr>
          </a:p>
          <a:p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70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14356"/>
            <a:ext cx="8435280" cy="149544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Повышение квалификации педагогов в области ИКТ</a:t>
            </a:r>
            <a:endParaRPr lang="ru-RU" sz="2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2060848"/>
            <a:ext cx="8435280" cy="451368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>
                <a:latin typeface="+mj-lt"/>
              </a:rPr>
              <a:t>Курс «Основы компьютерной грамотности»</a:t>
            </a:r>
            <a:r>
              <a:rPr lang="ru-RU" dirty="0" smtClean="0">
                <a:latin typeface="+mj-lt"/>
              </a:rPr>
              <a:t> - методист ИМЦ </a:t>
            </a:r>
            <a:r>
              <a:rPr lang="ru-RU" dirty="0" err="1" smtClean="0">
                <a:latin typeface="+mj-lt"/>
              </a:rPr>
              <a:t>Леухина</a:t>
            </a:r>
            <a:r>
              <a:rPr lang="ru-RU" dirty="0" smtClean="0">
                <a:latin typeface="+mj-lt"/>
              </a:rPr>
              <a:t> Е.В.</a:t>
            </a:r>
          </a:p>
          <a:p>
            <a:pPr lvl="0"/>
            <a:r>
              <a:rPr lang="ru-RU" b="1" dirty="0" smtClean="0">
                <a:latin typeface="+mj-lt"/>
              </a:rPr>
              <a:t>Курс «Подготовка </a:t>
            </a:r>
            <a:r>
              <a:rPr lang="ru-RU" b="1" dirty="0" smtClean="0"/>
              <a:t>педагогов </a:t>
            </a:r>
            <a:r>
              <a:rPr lang="ru-RU" b="1" dirty="0" smtClean="0">
                <a:latin typeface="+mj-lt"/>
              </a:rPr>
              <a:t>к аттестации»</a:t>
            </a:r>
            <a:r>
              <a:rPr lang="ru-RU" dirty="0" smtClean="0">
                <a:latin typeface="+mj-lt"/>
              </a:rPr>
              <a:t> –  дистанционная поддержка для повышения квалификации педагогов (в режиме </a:t>
            </a:r>
            <a:r>
              <a:rPr lang="ru-RU" dirty="0" smtClean="0">
                <a:latin typeface="+mj-lt"/>
              </a:rPr>
              <a:t>цикла мастер-классов– </a:t>
            </a:r>
            <a:r>
              <a:rPr lang="ru-RU" dirty="0" err="1" smtClean="0">
                <a:latin typeface="+mj-lt"/>
              </a:rPr>
              <a:t>зам.дир.по</a:t>
            </a:r>
            <a:r>
              <a:rPr lang="ru-RU" dirty="0" smtClean="0">
                <a:latin typeface="+mj-lt"/>
              </a:rPr>
              <a:t> ВР СДДЮТ  </a:t>
            </a:r>
            <a:r>
              <a:rPr lang="ru-RU" dirty="0" err="1" smtClean="0">
                <a:latin typeface="+mj-lt"/>
              </a:rPr>
              <a:t>Баученкова</a:t>
            </a:r>
            <a:r>
              <a:rPr lang="ru-RU" dirty="0" smtClean="0">
                <a:latin typeface="+mj-lt"/>
              </a:rPr>
              <a:t> Т.Н.</a:t>
            </a:r>
          </a:p>
          <a:p>
            <a:pPr lvl="0"/>
            <a:r>
              <a:rPr lang="ru-RU" b="1" dirty="0" smtClean="0">
                <a:latin typeface="+mj-lt"/>
              </a:rPr>
              <a:t>Курс «Фестиваль </a:t>
            </a:r>
            <a:r>
              <a:rPr lang="ru-RU" b="1" dirty="0" smtClean="0">
                <a:latin typeface="+mj-lt"/>
              </a:rPr>
              <a:t>ИКТ»</a:t>
            </a:r>
            <a:r>
              <a:rPr lang="ru-RU" dirty="0" smtClean="0">
                <a:latin typeface="+mj-lt"/>
              </a:rPr>
              <a:t> – дистанционная поддержка педагогов в период участия в Фестивале по ИКТ  - </a:t>
            </a:r>
            <a:r>
              <a:rPr lang="ru-RU" dirty="0" err="1" smtClean="0">
                <a:latin typeface="+mj-lt"/>
              </a:rPr>
              <a:t>Леухина</a:t>
            </a:r>
            <a:r>
              <a:rPr lang="ru-RU" dirty="0" smtClean="0">
                <a:latin typeface="+mj-lt"/>
              </a:rPr>
              <a:t> Е.В. Методист ИМЦ</a:t>
            </a:r>
          </a:p>
          <a:p>
            <a:pPr lvl="0"/>
            <a:r>
              <a:rPr lang="ru-RU" b="1" dirty="0" smtClean="0">
                <a:latin typeface="+mj-lt"/>
              </a:rPr>
              <a:t>Курс «Дополнительное </a:t>
            </a:r>
            <a:r>
              <a:rPr lang="ru-RU" b="1" dirty="0" smtClean="0">
                <a:latin typeface="+mj-lt"/>
              </a:rPr>
              <a:t>образование детей»</a:t>
            </a:r>
            <a:r>
              <a:rPr lang="ru-RU" dirty="0" smtClean="0">
                <a:latin typeface="+mj-lt"/>
              </a:rPr>
              <a:t>– дистанционная поддержка педагогов дополнительного образования – методист ИМЦ </a:t>
            </a:r>
            <a:r>
              <a:rPr lang="ru-RU" dirty="0" err="1" smtClean="0">
                <a:latin typeface="+mj-lt"/>
              </a:rPr>
              <a:t>Любогор</a:t>
            </a:r>
            <a:r>
              <a:rPr lang="ru-RU" dirty="0" smtClean="0">
                <a:latin typeface="+mj-lt"/>
              </a:rPr>
              <a:t> О.В.</a:t>
            </a:r>
          </a:p>
          <a:p>
            <a:r>
              <a:rPr lang="ru-RU" b="1" dirty="0" smtClean="0">
                <a:latin typeface="+mj-lt"/>
              </a:rPr>
              <a:t> Курсы «Повышение </a:t>
            </a:r>
            <a:r>
              <a:rPr lang="ru-RU" b="1" dirty="0" smtClean="0">
                <a:latin typeface="+mj-lt"/>
              </a:rPr>
              <a:t>ИКТ – компетентности педагога» </a:t>
            </a:r>
            <a:r>
              <a:rPr lang="ru-RU" dirty="0" smtClean="0">
                <a:latin typeface="+mj-lt"/>
              </a:rPr>
              <a:t>и </a:t>
            </a:r>
            <a:r>
              <a:rPr lang="ru-RU" b="1" dirty="0" smtClean="0">
                <a:latin typeface="+mj-lt"/>
              </a:rPr>
              <a:t>«Методические рекомендации по созданию учебных курсов в оболочке </a:t>
            </a:r>
            <a:r>
              <a:rPr lang="en-US" b="1" dirty="0" err="1" smtClean="0">
                <a:latin typeface="+mj-lt"/>
              </a:rPr>
              <a:t>Moodle</a:t>
            </a:r>
            <a:r>
              <a:rPr lang="ru-RU" b="1" dirty="0" smtClean="0">
                <a:latin typeface="+mj-lt"/>
              </a:rPr>
              <a:t>» </a:t>
            </a:r>
            <a:r>
              <a:rPr lang="ru-RU" dirty="0" smtClean="0">
                <a:latin typeface="+mj-lt"/>
              </a:rPr>
              <a:t>- дистанционная поддержка педагога – методист ИМЦ </a:t>
            </a:r>
            <a:r>
              <a:rPr lang="ru-RU" dirty="0" err="1" smtClean="0">
                <a:latin typeface="+mj-lt"/>
              </a:rPr>
              <a:t>Е.В.Леухина</a:t>
            </a:r>
            <a:r>
              <a:rPr lang="ru-RU" dirty="0" smtClean="0">
                <a:latin typeface="+mj-lt"/>
              </a:rPr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17632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Курс «Основы компьютерной грамотности» реализуется на базе ИМЦ  в двух формах: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очная </a:t>
            </a:r>
            <a:r>
              <a:rPr lang="ru-RU" sz="2700" b="1" dirty="0" smtClean="0"/>
              <a:t>и дистанционная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rebuchet MS" pitchFamily="34" charset="0"/>
            </a:endParaRPr>
          </a:p>
        </p:txBody>
      </p:sp>
      <p:pic>
        <p:nvPicPr>
          <p:cNvPr id="1026" name="Picture 2" descr="C:\Documents and Settings\USER\Рабочий стол\конф дист 18.02.16\курс ком гра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49488"/>
            <a:ext cx="6195268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36096" y="1340768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На сайте </a:t>
            </a:r>
            <a:r>
              <a:rPr lang="ru-RU" b="1" dirty="0" smtClean="0">
                <a:latin typeface="+mj-lt"/>
              </a:rPr>
              <a:t>курс</a:t>
            </a:r>
            <a:r>
              <a:rPr lang="ru-RU" dirty="0" smtClean="0">
                <a:latin typeface="+mj-lt"/>
              </a:rPr>
              <a:t> представлен в формате «Календарь», что дает возможность педагогам следить за сроками выполнения работ. Каждая тема содержит определенный набор практических, контрольных и тестовых заданий. Теоретический материал выложен в формате презентаций и ссылок на интернет – ресурсы. </a:t>
            </a:r>
            <a:endParaRPr lang="ru-RU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4869160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Форумы и опросы созданы для того, чтобы  педагоги  могли  выразить  свое мнение  по использованию данной формы обучения,  например: «Дистанционное обучение – мое впечатление от первой недели обучения», «Мое отношение к дистанционному обучению», и т.д.</a:t>
            </a:r>
            <a:endParaRPr lang="ru-RU" dirty="0">
              <a:latin typeface="+mj-lt"/>
            </a:endParaRPr>
          </a:p>
        </p:txBody>
      </p:sp>
      <p:pic>
        <p:nvPicPr>
          <p:cNvPr id="2050" name="Picture 2" descr="C:\Documents and Settings\USER\Рабочий стол\конф дист 18.02.16\сайт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896545" cy="3312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Курс «Основы компьютерной грамотности»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4287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cs typeface="Times New Roman" pitchFamily="18" charset="0"/>
              </a:rPr>
              <a:t>Курсовая подготовка педагогов района на базе ИМЦ </a:t>
            </a:r>
            <a:br>
              <a:rPr lang="ru-RU" sz="2400" b="1" dirty="0" smtClean="0">
                <a:cs typeface="Times New Roman" pitchFamily="18" charset="0"/>
              </a:rPr>
            </a:br>
            <a:r>
              <a:rPr lang="ru-RU" sz="2400" b="1" dirty="0" smtClean="0">
                <a:cs typeface="Times New Roman" pitchFamily="18" charset="0"/>
              </a:rPr>
              <a:t>по методике организации ДО и создания дистанционных учебных курсов в оболочке </a:t>
            </a:r>
            <a:r>
              <a:rPr lang="en-US" sz="2400" b="1" dirty="0" err="1" smtClean="0">
                <a:cs typeface="Times New Roman" pitchFamily="18" charset="0"/>
              </a:rPr>
              <a:t>Moodle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br>
              <a:rPr lang="ru-RU" sz="2400" b="1" dirty="0" smtClean="0">
                <a:cs typeface="Times New Roman" pitchFamily="18" charset="0"/>
              </a:rPr>
            </a:br>
            <a:endParaRPr lang="ru-RU" sz="2400" b="1" dirty="0" smtClean="0"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066630"/>
          <a:ext cx="8501122" cy="4600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0305"/>
                <a:gridCol w="1461071"/>
                <a:gridCol w="3219746"/>
              </a:tblGrid>
              <a:tr h="7604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Название курса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Кол-во часов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Категория слушателей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37111">
                <a:tc>
                  <a:txBody>
                    <a:bodyPr/>
                    <a:lstStyle/>
                    <a:p>
                      <a:pPr rtl="0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Цифровые </a:t>
                      </a:r>
                    </a:p>
                    <a:p>
                      <a:pPr rtl="0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образовательные ресурсы и 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интерактивные средства обучения </a:t>
                      </a:r>
                    </a:p>
                    <a:p>
                      <a:pPr rtl="0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-как один из важных компонентов </a:t>
                      </a:r>
                    </a:p>
                    <a:p>
                      <a:pPr rtl="0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для повышения качества </a:t>
                      </a:r>
                    </a:p>
                    <a:p>
                      <a:pPr rtl="0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образования в основной общей и средней (полной) общей школе</a:t>
                      </a:r>
                    </a:p>
                    <a:p>
                      <a:pPr algn="ctr"/>
                      <a:endParaRPr lang="ru-RU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  <a:cs typeface="Times New Roman" pitchFamily="18" charset="0"/>
                        </a:rPr>
                        <a:t>36</a:t>
                      </a:r>
                      <a:endParaRPr lang="ru-RU" sz="20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  <a:cs typeface="Times New Roman" pitchFamily="18" charset="0"/>
                        </a:rPr>
                        <a:t>Педагоги - предметники</a:t>
                      </a:r>
                      <a:endParaRPr lang="ru-RU" sz="20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74444">
                <a:tc>
                  <a:txBody>
                    <a:bodyPr/>
                    <a:lstStyle/>
                    <a:p>
                      <a:pPr rtl="0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Использование </a:t>
                      </a:r>
                    </a:p>
                    <a:p>
                      <a:pPr rtl="0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прикладных программных средств </a:t>
                      </a:r>
                    </a:p>
                    <a:p>
                      <a:pPr rtl="0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и Интернет - технологий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начальной общей школе для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повышения эффективности 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учебного процесса</a:t>
                      </a:r>
                    </a:p>
                    <a:p>
                      <a:pPr algn="ctr"/>
                      <a:endParaRPr lang="ru-RU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  <a:cs typeface="Times New Roman" pitchFamily="18" charset="0"/>
                        </a:rPr>
                        <a:t>36</a:t>
                      </a:r>
                      <a:endParaRPr lang="ru-RU" sz="20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  <a:cs typeface="Times New Roman" pitchFamily="18" charset="0"/>
                        </a:rPr>
                        <a:t>Педагоги начальной школы</a:t>
                      </a:r>
                      <a:endParaRPr lang="ru-RU" sz="20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курс И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5217096" cy="391282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дистанционные технолог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69214"/>
            <a:ext cx="4785048" cy="35887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764705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Дистанционная поддержка  педагогов начальной школы и педагогов -   предметников при  работе с программами </a:t>
            </a:r>
            <a:r>
              <a:rPr lang="en-US" sz="2400" b="1" dirty="0" err="1" smtClean="0">
                <a:latin typeface="+mj-lt"/>
              </a:rPr>
              <a:t>Moodle</a:t>
            </a:r>
            <a:r>
              <a:rPr lang="en-US" sz="2400" b="1" dirty="0" smtClean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, </a:t>
            </a:r>
            <a:r>
              <a:rPr lang="en-US" sz="2400" b="1" dirty="0" smtClean="0">
                <a:latin typeface="+mj-lt"/>
              </a:rPr>
              <a:t>Notebook</a:t>
            </a:r>
            <a:r>
              <a:rPr lang="ru-RU" sz="2400" b="1" dirty="0" smtClean="0">
                <a:latin typeface="+mj-lt"/>
              </a:rPr>
              <a:t>, АИС «Знак»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394</TotalTime>
  <Words>1410</Words>
  <Application>Microsoft Office PowerPoint</Application>
  <PresentationFormat>Экран (4:3)</PresentationFormat>
  <Paragraphs>82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 </vt:lpstr>
      <vt:lpstr>Слайд 2</vt:lpstr>
      <vt:lpstr>Использование дистанционных образовательных технологий в  образовании  становится требованием времени </vt:lpstr>
      <vt:lpstr>Данный сайт решает  следующие задачи: </vt:lpstr>
      <vt:lpstr>Повышение квалификации педагогов в области ИКТ</vt:lpstr>
      <vt:lpstr>Курс «Основы компьютерной грамотности» реализуется на базе ИМЦ  в двух формах:  очная и дистанционная  </vt:lpstr>
      <vt:lpstr>Слайд 7</vt:lpstr>
      <vt:lpstr>Курсовая подготовка педагогов района на базе ИМЦ  по методике организации ДО и создания дистанционных учебных курсов в оболочке Moodle  </vt:lpstr>
      <vt:lpstr>Слайд 9</vt:lpstr>
      <vt:lpstr>Курсовая подготовка педагогов района на базе ИМЦ  по методике организации ДО и создания дистанционных учебных курсов в оболочке Moodle</vt:lpstr>
      <vt:lpstr>Курс «Подготовка педагогов к аттестации»</vt:lpstr>
      <vt:lpstr>Дистанционное обучение имеет ряд преимуществ</vt:lpstr>
      <vt:lpstr>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Презентация сайта «Школа дистанционного обучения Курортного района</dc:title>
  <cp:lastModifiedBy>-</cp:lastModifiedBy>
  <cp:revision>125</cp:revision>
  <dcterms:modified xsi:type="dcterms:W3CDTF">2016-02-15T17:18:41Z</dcterms:modified>
</cp:coreProperties>
</file>