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90" r:id="rId2"/>
    <p:sldId id="293" r:id="rId3"/>
    <p:sldId id="294" r:id="rId4"/>
    <p:sldId id="295" r:id="rId5"/>
    <p:sldId id="302" r:id="rId6"/>
    <p:sldId id="297" r:id="rId7"/>
    <p:sldId id="298" r:id="rId8"/>
    <p:sldId id="305" r:id="rId9"/>
    <p:sldId id="316" r:id="rId10"/>
    <p:sldId id="317" r:id="rId11"/>
    <p:sldId id="315" r:id="rId12"/>
    <p:sldId id="321" r:id="rId13"/>
    <p:sldId id="323" r:id="rId14"/>
    <p:sldId id="322" r:id="rId15"/>
    <p:sldId id="300" r:id="rId16"/>
    <p:sldId id="309" r:id="rId17"/>
    <p:sldId id="310" r:id="rId18"/>
    <p:sldId id="304" r:id="rId19"/>
    <p:sldId id="301" r:id="rId20"/>
    <p:sldId id="299" r:id="rId21"/>
    <p:sldId id="303" r:id="rId22"/>
    <p:sldId id="324" r:id="rId23"/>
    <p:sldId id="312" r:id="rId24"/>
    <p:sldId id="314" r:id="rId25"/>
    <p:sldId id="313" r:id="rId26"/>
    <p:sldId id="311" r:id="rId27"/>
    <p:sldId id="318" r:id="rId28"/>
    <p:sldId id="319" r:id="rId29"/>
    <p:sldId id="307" r:id="rId30"/>
    <p:sldId id="308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42" autoAdjust="0"/>
  </p:normalViewPr>
  <p:slideViewPr>
    <p:cSldViewPr>
      <p:cViewPr varScale="1">
        <p:scale>
          <a:sx n="63" d="100"/>
          <a:sy n="6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10. Информационный поиск средствами операционной системы или текстового редактора</c:v>
                </c:pt>
                <c:pt idx="1">
                  <c:v>9. Умение обрабатывать числовую информацию в электронных таблицах</c:v>
                </c:pt>
                <c:pt idx="2">
                  <c:v>6. Знание основных конструкций языка программирования, понятия переменной, оператора присваивания</c:v>
                </c:pt>
                <c:pt idx="3">
                  <c:v>4. Умение кодировать и декодировать информацию</c:v>
                </c:pt>
                <c:pt idx="4">
                  <c:v>2. Умение строить таблицы истинности и логические схемы</c:v>
                </c:pt>
                <c:pt idx="5">
                  <c:v>1. Умение представлять и считывать данные в разных типах информационных моделей (схемы, карты, таблицы, графики и формулы)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80.900000000000006</c:v>
                </c:pt>
                <c:pt idx="1">
                  <c:v>78.599999999999994</c:v>
                </c:pt>
                <c:pt idx="2">
                  <c:v>81</c:v>
                </c:pt>
                <c:pt idx="3">
                  <c:v>84.2</c:v>
                </c:pt>
                <c:pt idx="4">
                  <c:v>74.5</c:v>
                </c:pt>
                <c:pt idx="5">
                  <c:v>89.4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8-4D65-8923-A9DBE4F3F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8943456"/>
        <c:axId val="141743776"/>
      </c:barChart>
      <c:catAx>
        <c:axId val="38943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pPr>
            <a:endParaRPr lang="ru-RU"/>
          </a:p>
        </c:txPr>
        <c:crossAx val="141743776"/>
        <c:crosses val="autoZero"/>
        <c:auto val="1"/>
        <c:lblAlgn val="ctr"/>
        <c:lblOffset val="100"/>
        <c:noMultiLvlLbl val="0"/>
      </c:catAx>
      <c:valAx>
        <c:axId val="141743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94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 выполнения, РФ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15. Знание основных понятий и законов математической логики</c:v>
                </c:pt>
                <c:pt idx="1">
                  <c:v>14. Знание позиционных систем счисления </c:v>
                </c:pt>
                <c:pt idx="2">
                  <c:v>11. Умение подсчитывать информационный объем сообщения</c:v>
                </c:pt>
                <c:pt idx="3">
                  <c:v>8. Знание о методах измерения количества информации</c:v>
                </c:pt>
                <c:pt idx="4">
                  <c:v>7. Умение определять объём памяти, необходимый для хранения графической и звуковой информации</c:v>
                </c:pt>
                <c:pt idx="5">
                  <c:v>3. Знание о технологии хранения, поиска и сортировки информации в реляционных базах данных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36.5</c:v>
                </c:pt>
                <c:pt idx="1">
                  <c:v>48.2</c:v>
                </c:pt>
                <c:pt idx="2">
                  <c:v>43.4</c:v>
                </c:pt>
                <c:pt idx="3">
                  <c:v>49.6</c:v>
                </c:pt>
                <c:pt idx="4">
                  <c:v>56.2</c:v>
                </c:pt>
                <c:pt idx="5" formatCode="0.0">
                  <c:v>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E78-4D65-8923-A9DBE4F3F6A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 выполнения, СПб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15. Знание основных понятий и законов математической логики</c:v>
                </c:pt>
                <c:pt idx="1">
                  <c:v>14. Знание позиционных систем счисления </c:v>
                </c:pt>
                <c:pt idx="2">
                  <c:v>11. Умение подсчитывать информационный объем сообщения</c:v>
                </c:pt>
                <c:pt idx="3">
                  <c:v>8. Знание о методах измерения количества информации</c:v>
                </c:pt>
                <c:pt idx="4">
                  <c:v>7. Умение определять объём памяти, необходимый для хранения графической и звуковой информации</c:v>
                </c:pt>
                <c:pt idx="5">
                  <c:v>3. Знание о технологии хранения, поиска и сортировки информации в реляционных базах данных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42</c:v>
                </c:pt>
                <c:pt idx="1">
                  <c:v>49</c:v>
                </c:pt>
                <c:pt idx="2">
                  <c:v>47</c:v>
                </c:pt>
                <c:pt idx="3">
                  <c:v>53</c:v>
                </c:pt>
                <c:pt idx="4">
                  <c:v>58</c:v>
                </c:pt>
                <c:pt idx="5" formatCode="0.0">
                  <c:v>53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406-4759-B9A5-A5F9638506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38747120"/>
        <c:axId val="143204448"/>
      </c:barChart>
      <c:catAx>
        <c:axId val="3874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43204448"/>
        <c:crosses val="autoZero"/>
        <c:auto val="1"/>
        <c:lblAlgn val="ctr"/>
        <c:lblOffset val="100"/>
        <c:noMultiLvlLbl val="0"/>
      </c:catAx>
      <c:valAx>
        <c:axId val="143204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74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BB549-59BD-4410-8B85-EE5BD57BF010}" type="datetimeFigureOut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7BAF6-601B-432F-8B1F-7BC1931FCD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46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7D49-26CC-474F-AD29-0B63A97FF1B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6079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7D49-26CC-474F-AD29-0B63A97FF1B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165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7D49-26CC-474F-AD29-0B63A97FF1B2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309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2F7D49-26CC-474F-AD29-0B63A97FF1B2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93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ltGray">
          <a:xfrm>
            <a:off x="8686800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8458200" y="5638800"/>
            <a:ext cx="2286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10" name="Прямоугольник 9"/>
          <p:cNvSpPr/>
          <p:nvPr/>
        </p:nvSpPr>
        <p:spPr bwMode="ltGray">
          <a:xfrm>
            <a:off x="914401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11" name="Прямоугольник 10"/>
          <p:cNvSpPr/>
          <p:nvPr/>
        </p:nvSpPr>
        <p:spPr bwMode="gray">
          <a:xfrm>
            <a:off x="1" y="0"/>
            <a:ext cx="91440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12" name="Прямоугольник 11"/>
          <p:cNvSpPr/>
          <p:nvPr/>
        </p:nvSpPr>
        <p:spPr bwMode="ltGray">
          <a:xfrm>
            <a:off x="0" y="5638800"/>
            <a:ext cx="914400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 bwMode="white">
          <a:xfrm>
            <a:off x="8682231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 bwMode="black">
          <a:xfrm>
            <a:off x="0" y="5643132"/>
            <a:ext cx="9123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 bwMode="white">
          <a:xfrm>
            <a:off x="914401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 bwMode="white">
          <a:xfrm>
            <a:off x="0" y="5631204"/>
            <a:ext cx="137160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и"/>
          <p:cNvSpPr>
            <a:spLocks/>
          </p:cNvSpPr>
          <p:nvPr/>
        </p:nvSpPr>
        <p:spPr bwMode="white">
          <a:xfrm>
            <a:off x="207401" y="6032500"/>
            <a:ext cx="445008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8" tIns="45724" rIns="91448" bIns="45724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35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21977" y="1600201"/>
            <a:ext cx="6248400" cy="2680127"/>
          </a:xfrm>
        </p:spPr>
        <p:txBody>
          <a:bodyPr rtlCol="0">
            <a:noAutofit/>
          </a:bodyPr>
          <a:lstStyle>
            <a:lvl1pPr>
              <a:defRPr sz="4051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1976" y="4344916"/>
            <a:ext cx="5638800" cy="1116085"/>
          </a:xfrm>
        </p:spPr>
        <p:txBody>
          <a:bodyPr rtlCol="0">
            <a:normAutofit/>
          </a:bodyPr>
          <a:lstStyle>
            <a:lvl1pPr marL="0" indent="0" algn="l">
              <a:spcBef>
                <a:spcPts val="0"/>
              </a:spcBef>
              <a:buNone/>
              <a:defRPr sz="2401">
                <a:solidFill>
                  <a:schemeClr val="tx1"/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6A7E6B3-71A4-42E2-BC1D-740EEA02AF6A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01893" y="6356352"/>
            <a:ext cx="457200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505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D16A273-104D-4AE8-BEC8-0D4AD6F2DB60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12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black"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462978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10" name="Прямоугольник 9"/>
          <p:cNvSpPr/>
          <p:nvPr/>
        </p:nvSpPr>
        <p:spPr bwMode="black">
          <a:xfrm>
            <a:off x="462978" y="736219"/>
            <a:ext cx="457200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и"/>
          <p:cNvSpPr>
            <a:spLocks/>
          </p:cNvSpPr>
          <p:nvPr/>
        </p:nvSpPr>
        <p:spPr bwMode="white">
          <a:xfrm rot="5400000">
            <a:off x="525249" y="934836"/>
            <a:ext cx="336023" cy="220630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35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01584" y="685800"/>
            <a:ext cx="1340994" cy="5486400"/>
          </a:xfrm>
        </p:spPr>
        <p:txBody>
          <a:bodyPr vert="eaVert"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99272" y="685800"/>
            <a:ext cx="5887983" cy="54864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1439CF-A756-4A53-9147-9A5F8266E7C5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04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03F0371-5099-4C0B-837C-155FF704D87A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4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 bwMode="black">
          <a:xfrm>
            <a:off x="8686800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20" name="Прямоугольник 19"/>
          <p:cNvSpPr/>
          <p:nvPr/>
        </p:nvSpPr>
        <p:spPr bwMode="gray">
          <a:xfrm>
            <a:off x="8458200" y="5638800"/>
            <a:ext cx="228600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24" name="Прямоугольник 23"/>
          <p:cNvSpPr/>
          <p:nvPr/>
        </p:nvSpPr>
        <p:spPr bwMode="gray">
          <a:xfrm>
            <a:off x="912352" y="5638800"/>
            <a:ext cx="457200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21" name="Прямоугольник 20"/>
          <p:cNvSpPr/>
          <p:nvPr/>
        </p:nvSpPr>
        <p:spPr bwMode="ltGray">
          <a:xfrm>
            <a:off x="0" y="5638800"/>
            <a:ext cx="9144000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 bwMode="white">
          <a:xfrm>
            <a:off x="8682231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 bwMode="black">
          <a:xfrm>
            <a:off x="0" y="5643132"/>
            <a:ext cx="9123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18" name="Пи"/>
          <p:cNvSpPr>
            <a:spLocks/>
          </p:cNvSpPr>
          <p:nvPr/>
        </p:nvSpPr>
        <p:spPr bwMode="white">
          <a:xfrm>
            <a:off x="207401" y="6032500"/>
            <a:ext cx="445008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91448" tIns="45724" rIns="91448" bIns="45724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350" dirty="0"/>
          </a:p>
        </p:txBody>
      </p:sp>
      <p:cxnSp>
        <p:nvCxnSpPr>
          <p:cNvPr id="23" name="Прямая соединительная линия 22"/>
          <p:cNvCxnSpPr/>
          <p:nvPr/>
        </p:nvCxnSpPr>
        <p:spPr bwMode="white">
          <a:xfrm>
            <a:off x="9123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 bwMode="black">
          <a:xfrm>
            <a:off x="8686800" y="0"/>
            <a:ext cx="4572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27" name="Прямоугольник 26"/>
          <p:cNvSpPr/>
          <p:nvPr/>
        </p:nvSpPr>
        <p:spPr bwMode="gray">
          <a:xfrm>
            <a:off x="8458200" y="0"/>
            <a:ext cx="2286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28" name="Прямоугольник 27"/>
          <p:cNvSpPr/>
          <p:nvPr/>
        </p:nvSpPr>
        <p:spPr bwMode="gray">
          <a:xfrm>
            <a:off x="914401" y="0"/>
            <a:ext cx="457200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-1" y="0"/>
            <a:ext cx="914400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30" name="Прямоугольник 29"/>
          <p:cNvSpPr/>
          <p:nvPr/>
        </p:nvSpPr>
        <p:spPr bwMode="ltGray">
          <a:xfrm>
            <a:off x="0" y="0"/>
            <a:ext cx="9144000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31" name="Прямая соединительная линия 30"/>
          <p:cNvCxnSpPr/>
          <p:nvPr/>
        </p:nvCxnSpPr>
        <p:spPr bwMode="white">
          <a:xfrm>
            <a:off x="8682231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Прямоугольник 31"/>
          <p:cNvSpPr/>
          <p:nvPr/>
        </p:nvSpPr>
        <p:spPr bwMode="black">
          <a:xfrm>
            <a:off x="0" y="0"/>
            <a:ext cx="9123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33" name="Прямая соединительная линия 32"/>
          <p:cNvCxnSpPr/>
          <p:nvPr/>
        </p:nvCxnSpPr>
        <p:spPr bwMode="white">
          <a:xfrm>
            <a:off x="914401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9272" y="1600201"/>
            <a:ext cx="6214072" cy="2654064"/>
          </a:xfrm>
        </p:spPr>
        <p:txBody>
          <a:bodyPr rtlCol="0" anchor="b">
            <a:normAutofit/>
          </a:bodyPr>
          <a:lstStyle>
            <a:lvl1pPr algn="l">
              <a:defRPr sz="4051" b="0" cap="none" baseline="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9273" y="4259997"/>
            <a:ext cx="5449886" cy="1150203"/>
          </a:xfrm>
        </p:spPr>
        <p:txBody>
          <a:bodyPr rtlCol="0" anchor="t">
            <a:normAutofit/>
          </a:bodyPr>
          <a:lstStyle>
            <a:lvl1pPr marL="0" indent="0">
              <a:spcBef>
                <a:spcPts val="0"/>
              </a:spcBef>
              <a:buNone/>
              <a:defRPr sz="2401">
                <a:solidFill>
                  <a:schemeClr val="tx1"/>
                </a:solidFill>
              </a:defRPr>
            </a:lvl1pPr>
            <a:lvl2pPr marL="3429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9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97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96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957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94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94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93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37301C-FE59-4629-BA22-7343D161093B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002012" y="6356352"/>
            <a:ext cx="457200" cy="365125"/>
          </a:xfrm>
        </p:spPr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935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95388" y="1600200"/>
            <a:ext cx="3611880" cy="4572000"/>
          </a:xfrm>
        </p:spPr>
        <p:txBody>
          <a:bodyPr rtlCol="0"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22520" y="1600200"/>
            <a:ext cx="3611880" cy="4572000"/>
          </a:xfrm>
        </p:spPr>
        <p:txBody>
          <a:bodyPr rtlCol="0"/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 baseline="0"/>
            </a:lvl6pPr>
            <a:lvl7pPr>
              <a:defRPr sz="1350" baseline="0"/>
            </a:lvl7pPr>
            <a:lvl8pPr>
              <a:defRPr sz="1350" baseline="0"/>
            </a:lvl8pPr>
            <a:lvl9pPr>
              <a:defRPr sz="135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60FA720-A18A-474D-ABEE-3864CB23AC19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71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5389" y="1499616"/>
            <a:ext cx="3615107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 cap="all" baseline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195388" y="2514707"/>
            <a:ext cx="3611880" cy="365749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 baseline="0"/>
            </a:lvl8pPr>
            <a:lvl9pPr>
              <a:defRPr sz="120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919293" y="1499616"/>
            <a:ext cx="3615107" cy="938784"/>
          </a:xfrm>
        </p:spPr>
        <p:txBody>
          <a:bodyPr rtlCol="0" anchor="b">
            <a:noAutofit/>
          </a:bodyPr>
          <a:lstStyle>
            <a:lvl1pPr marL="0" indent="0">
              <a:spcBef>
                <a:spcPts val="0"/>
              </a:spcBef>
              <a:buNone/>
              <a:defRPr sz="1800" b="0" cap="all" baseline="0"/>
            </a:lvl1pPr>
            <a:lvl2pPr marL="342991" indent="0">
              <a:buNone/>
              <a:defRPr sz="1500" b="1"/>
            </a:lvl2pPr>
            <a:lvl3pPr marL="685983" indent="0">
              <a:buNone/>
              <a:defRPr sz="1350" b="1"/>
            </a:lvl3pPr>
            <a:lvl4pPr marL="1028974" indent="0">
              <a:buNone/>
              <a:defRPr sz="1200" b="1"/>
            </a:lvl4pPr>
            <a:lvl5pPr marL="1371966" indent="0">
              <a:buNone/>
              <a:defRPr sz="1200" b="1"/>
            </a:lvl5pPr>
            <a:lvl6pPr marL="1714957" indent="0">
              <a:buNone/>
              <a:defRPr sz="1200" b="1"/>
            </a:lvl6pPr>
            <a:lvl7pPr marL="2057949" indent="0">
              <a:buNone/>
              <a:defRPr sz="1200" b="1"/>
            </a:lvl7pPr>
            <a:lvl8pPr marL="2400940" indent="0">
              <a:buNone/>
              <a:defRPr sz="1200" b="1"/>
            </a:lvl8pPr>
            <a:lvl9pPr marL="2743932" indent="0">
              <a:buNone/>
              <a:defRPr sz="12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19293" y="2514600"/>
            <a:ext cx="3615107" cy="365556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7E3B268-89B6-4114-AA9B-414C659459E3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47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C8D16DB-0B81-49C8-A874-3B6D87857AEC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083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ltGray">
          <a:xfrm>
            <a:off x="469802" y="0"/>
            <a:ext cx="2286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6" name="Прямоугольник 5"/>
          <p:cNvSpPr/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cxnSp>
        <p:nvCxnSpPr>
          <p:cNvPr id="7" name="Прямая соединительная линия 6"/>
          <p:cNvCxnSpPr/>
          <p:nvPr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 bwMode="gray">
          <a:xfrm>
            <a:off x="8229600" y="0"/>
            <a:ext cx="692146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 bwMode="black">
          <a:xfrm>
            <a:off x="8921746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3323D5D-6503-4D01-B009-8B91107C10AA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933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 bwMode="gray">
          <a:xfrm>
            <a:off x="466466" y="0"/>
            <a:ext cx="3111598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466465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 bwMode="gray"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>
          <a:xfrm>
            <a:off x="805890" y="381000"/>
            <a:ext cx="2470710" cy="1371600"/>
          </a:xfrm>
        </p:spPr>
        <p:txBody>
          <a:bodyPr rtlCol="0" anchor="b">
            <a:normAutofit/>
          </a:bodyPr>
          <a:lstStyle>
            <a:lvl1pPr algn="l">
              <a:defRPr sz="2101" b="0" cap="all" baseline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6200" y="482600"/>
            <a:ext cx="4648200" cy="5689600"/>
          </a:xfrm>
        </p:spPr>
        <p:txBody>
          <a:bodyPr rtlCol="0">
            <a:normAutofit/>
          </a:bodyPr>
          <a:lstStyle>
            <a:lvl1pPr>
              <a:defRPr sz="2101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 baseline="0"/>
            </a:lvl8pPr>
            <a:lvl9pPr>
              <a:defRPr sz="1350" baseline="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white">
          <a:xfrm>
            <a:off x="805890" y="1828800"/>
            <a:ext cx="2470710" cy="4343400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398CF83-6468-41C0-922B-8D556B5C880B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70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8" name="Прямоугольник 7"/>
          <p:cNvSpPr/>
          <p:nvPr/>
        </p:nvSpPr>
        <p:spPr bwMode="black"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 bwMode="ltGray">
          <a:xfrm>
            <a:off x="3657600" y="0"/>
            <a:ext cx="5264146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05890" y="381000"/>
            <a:ext cx="2470710" cy="1371600"/>
          </a:xfrm>
        </p:spPr>
        <p:txBody>
          <a:bodyPr rtlCol="0" anchor="b">
            <a:normAutofit/>
          </a:bodyPr>
          <a:lstStyle>
            <a:lvl1pPr algn="l">
              <a:defRPr sz="2101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"/>
          <p:cNvSpPr>
            <a:spLocks noGrp="1"/>
          </p:cNvSpPr>
          <p:nvPr>
            <p:ph type="pic" idx="1" hasCustomPrompt="1"/>
          </p:nvPr>
        </p:nvSpPr>
        <p:spPr bwMode="auto">
          <a:xfrm>
            <a:off x="3886200" y="482600"/>
            <a:ext cx="4648200" cy="5689600"/>
          </a:xfrm>
          <a:ln w="19050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 rtl="0">
              <a:buNone/>
              <a:defRPr sz="2101" baseline="0">
                <a:solidFill>
                  <a:schemeClr val="tx2"/>
                </a:solidFill>
              </a:defRPr>
            </a:lvl1pPr>
            <a:lvl2pPr marL="342991" indent="0">
              <a:buNone/>
              <a:defRPr sz="2101"/>
            </a:lvl2pPr>
            <a:lvl3pPr marL="685983" indent="0">
              <a:buNone/>
              <a:defRPr sz="1800"/>
            </a:lvl3pPr>
            <a:lvl4pPr marL="1028974" indent="0">
              <a:buNone/>
              <a:defRPr sz="1500"/>
            </a:lvl4pPr>
            <a:lvl5pPr marL="1371966" indent="0">
              <a:buNone/>
              <a:defRPr sz="1500"/>
            </a:lvl5pPr>
            <a:lvl6pPr marL="1714957" indent="0">
              <a:buNone/>
              <a:defRPr sz="1500"/>
            </a:lvl6pPr>
            <a:lvl7pPr marL="2057949" indent="0">
              <a:buNone/>
              <a:defRPr sz="1500"/>
            </a:lvl7pPr>
            <a:lvl8pPr marL="2400940" indent="0">
              <a:buNone/>
              <a:defRPr sz="1500"/>
            </a:lvl8pPr>
            <a:lvl9pPr marL="2743932" indent="0">
              <a:buNone/>
              <a:defRPr sz="1500"/>
            </a:lvl9pPr>
          </a:lstStyle>
          <a:p>
            <a:pPr rtl="0"/>
            <a:r>
              <a:rPr lang="ru-RU" dirty="0" smtClean="0"/>
              <a:t>Щелкните значок, чтобы добавить фото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05890" y="1828800"/>
            <a:ext cx="2470710" cy="4343400"/>
          </a:xfrm>
        </p:spPr>
        <p:txBody>
          <a:bodyPr rtlCol="0">
            <a:normAutofit/>
          </a:bodyPr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342991" indent="0">
              <a:buNone/>
              <a:defRPr sz="900"/>
            </a:lvl2pPr>
            <a:lvl3pPr marL="685983" indent="0">
              <a:buNone/>
              <a:defRPr sz="750"/>
            </a:lvl3pPr>
            <a:lvl4pPr marL="1028974" indent="0">
              <a:buNone/>
              <a:defRPr sz="675"/>
            </a:lvl4pPr>
            <a:lvl5pPr marL="1371966" indent="0">
              <a:buNone/>
              <a:defRPr sz="675"/>
            </a:lvl5pPr>
            <a:lvl6pPr marL="1714957" indent="0">
              <a:buNone/>
              <a:defRPr sz="675"/>
            </a:lvl6pPr>
            <a:lvl7pPr marL="2057949" indent="0">
              <a:buNone/>
              <a:defRPr sz="675"/>
            </a:lvl7pPr>
            <a:lvl8pPr marL="2400940" indent="0">
              <a:buNone/>
              <a:defRPr sz="675"/>
            </a:lvl8pPr>
            <a:lvl9pPr marL="2743932" indent="0">
              <a:buNone/>
              <a:defRPr sz="675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E349FC6-54FF-48B6-9D5C-B3DEFBF35DC5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Прямая соединительная линия 9"/>
          <p:cNvCxnSpPr/>
          <p:nvPr/>
        </p:nvCxnSpPr>
        <p:spPr bwMode="white">
          <a:xfrm>
            <a:off x="8912221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2715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gray">
          <a:xfrm>
            <a:off x="8915400" y="0"/>
            <a:ext cx="228600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lvl="0" algn="ctr" rtl="0"/>
            <a:endParaRPr lang="ru-RU" sz="1350" dirty="0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462978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9" name="Прямоугольник 8"/>
          <p:cNvSpPr/>
          <p:nvPr/>
        </p:nvSpPr>
        <p:spPr bwMode="gray">
          <a:xfrm>
            <a:off x="0" y="0"/>
            <a:ext cx="457200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 rtl="0"/>
            <a:endParaRPr lang="ru-RU" sz="1350" dirty="0"/>
          </a:p>
        </p:txBody>
      </p:sp>
      <p:sp>
        <p:nvSpPr>
          <p:cNvPr id="13" name="Прямоугольник 12"/>
          <p:cNvSpPr/>
          <p:nvPr/>
        </p:nvSpPr>
        <p:spPr bwMode="black">
          <a:xfrm>
            <a:off x="462978" y="736219"/>
            <a:ext cx="457200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sz="1350" dirty="0"/>
          </a:p>
        </p:txBody>
      </p:sp>
      <p:cxnSp>
        <p:nvCxnSpPr>
          <p:cNvPr id="14" name="Прямая соединительная линия 13"/>
          <p:cNvCxnSpPr/>
          <p:nvPr/>
        </p:nvCxnSpPr>
        <p:spPr bwMode="white">
          <a:xfrm>
            <a:off x="462978" y="7362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 bwMode="white">
          <a:xfrm>
            <a:off x="462978" y="1345819"/>
            <a:ext cx="4572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и"/>
          <p:cNvSpPr>
            <a:spLocks/>
          </p:cNvSpPr>
          <p:nvPr/>
        </p:nvSpPr>
        <p:spPr bwMode="white">
          <a:xfrm>
            <a:off x="567219" y="898103"/>
            <a:ext cx="25208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68598" tIns="34299" rIns="68598" bIns="34299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ru-RU" sz="135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 bwMode="white">
          <a:xfrm>
            <a:off x="462978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95389" y="177801"/>
            <a:ext cx="7339012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95389" y="1600200"/>
            <a:ext cx="7339012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dirty="0" smtClean="0"/>
              <a:t>Щелкните, чтобы изменить стили текста образца слайда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886200" y="6356352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/>
                </a:solidFill>
              </a:defRPr>
            </a:lvl1pPr>
          </a:lstStyle>
          <a:p>
            <a:fld id="{F28275DB-1107-49E9-8C68-DEA19250BCE5}" type="datetime1">
              <a:rPr lang="ru-RU" smtClean="0"/>
              <a:pPr/>
              <a:t>20.10.2021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948239" y="6356352"/>
            <a:ext cx="2981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77201" y="6356352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baseline="0">
                <a:solidFill>
                  <a:schemeClr val="tx1"/>
                </a:solidFill>
              </a:defRPr>
            </a:lvl1pPr>
          </a:lstStyle>
          <a:p>
            <a:fld id="{EF7181EF-FA05-4406-9CCF-434D79A474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15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983" rtl="0" eaLnBrk="1" latinLnBrk="0" hangingPunct="1">
        <a:lnSpc>
          <a:spcPct val="90000"/>
        </a:lnSpc>
        <a:spcBef>
          <a:spcPct val="0"/>
        </a:spcBef>
        <a:buNone/>
        <a:defRPr sz="2701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185215" indent="-185215" algn="l" defTabSz="685983" rtl="0" eaLnBrk="1" latinLnBrk="0" hangingPunct="1">
        <a:lnSpc>
          <a:spcPct val="90000"/>
        </a:lnSpc>
        <a:spcBef>
          <a:spcPts val="1050"/>
        </a:spcBef>
        <a:buFont typeface="Euphemia" pitchFamily="34" charset="0"/>
        <a:buChar char="›"/>
        <a:defRPr sz="2101" kern="1200">
          <a:solidFill>
            <a:schemeClr val="tx1"/>
          </a:solidFill>
          <a:latin typeface="+mn-lt"/>
          <a:ea typeface="+mn-ea"/>
          <a:cs typeface="+mn-cs"/>
        </a:defRPr>
      </a:lvl1pPr>
      <a:lvl2pPr marL="459609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4002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›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395" indent="-185215" algn="l" defTabSz="685983" rtl="0" eaLnBrk="1" latinLnBrk="0" hangingPunct="1">
        <a:lnSpc>
          <a:spcPct val="90000"/>
        </a:lnSpc>
        <a:spcBef>
          <a:spcPts val="450"/>
        </a:spcBef>
        <a:buFont typeface="Arial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282788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›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557181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–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831574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›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105967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–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380361" indent="-185215" algn="l" defTabSz="685983" rtl="0" eaLnBrk="1" latinLnBrk="0" hangingPunct="1">
        <a:lnSpc>
          <a:spcPct val="90000"/>
        </a:lnSpc>
        <a:spcBef>
          <a:spcPts val="450"/>
        </a:spcBef>
        <a:buFont typeface="Euphemia" pitchFamily="34" charset="0"/>
        <a:buChar char="›"/>
        <a:defRPr sz="13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91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983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974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966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957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949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940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932" algn="l" defTabSz="6859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3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400" dirty="0" smtClean="0"/>
              <a:t>Анализ заданий ЕГЭ 2021 год</a:t>
            </a: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Кипа Наталия Владимировна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63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967133" y="1686527"/>
            <a:ext cx="7795524" cy="2889914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Идентификатор состоит </a:t>
            </a:r>
            <a:r>
              <a:rPr lang="ru-RU" dirty="0">
                <a:latin typeface="Calibri" panose="020F0502020204030204" pitchFamily="34" charset="0"/>
              </a:rPr>
              <a:t>из 15 символов и </a:t>
            </a:r>
            <a:r>
              <a:rPr lang="ru-RU" dirty="0" smtClean="0">
                <a:latin typeface="Calibri" panose="020F0502020204030204" pitchFamily="34" charset="0"/>
              </a:rPr>
              <a:t>содержит </a:t>
            </a:r>
            <a:r>
              <a:rPr lang="ru-RU" dirty="0">
                <a:latin typeface="Calibri" panose="020F0502020204030204" pitchFamily="34" charset="0"/>
              </a:rPr>
              <a:t>только символы из 8-символьного набора: </a:t>
            </a:r>
            <a:r>
              <a:rPr lang="ru-RU" i="1" dirty="0">
                <a:latin typeface="Calibri" panose="020F0502020204030204" pitchFamily="34" charset="0"/>
              </a:rPr>
              <a:t>А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В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C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D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Е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G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H</a:t>
            </a:r>
            <a:r>
              <a:rPr lang="ru-RU" dirty="0">
                <a:latin typeface="Calibri" panose="020F0502020204030204" pitchFamily="34" charset="0"/>
              </a:rPr>
              <a:t>. </a:t>
            </a:r>
            <a:r>
              <a:rPr lang="ru-RU" dirty="0" smtClean="0">
                <a:latin typeface="Calibri" panose="020F0502020204030204" pitchFamily="34" charset="0"/>
              </a:rPr>
              <a:t>В </a:t>
            </a:r>
            <a:r>
              <a:rPr lang="ru-RU" dirty="0">
                <a:latin typeface="Calibri" panose="020F0502020204030204" pitchFamily="34" charset="0"/>
              </a:rPr>
              <a:t>базе данных для хранения сведений о каждом объекте отведено одинаковое и минимально возможное целое число байт. При этом используют посимвольное кодирование идентификаторов, все символы кодируют одинаковым и минимально возможным количеством бит. Кроме </a:t>
            </a:r>
            <a:r>
              <a:rPr lang="ru-RU" dirty="0" smtClean="0">
                <a:latin typeface="Calibri" panose="020F0502020204030204" pitchFamily="34" charset="0"/>
              </a:rPr>
              <a:t>идентификатора</a:t>
            </a:r>
            <a:r>
              <a:rPr lang="ru-RU" dirty="0">
                <a:latin typeface="Calibri" panose="020F0502020204030204" pitchFamily="34" charset="0"/>
              </a:rPr>
              <a:t>, для каждого объекта в системе хранятся дополнительные сведения, для чего отведено 24 байта на один объект</a:t>
            </a:r>
            <a:r>
              <a:rPr lang="ru-RU" dirty="0" smtClean="0">
                <a:latin typeface="Calibri" panose="020F0502020204030204" pitchFamily="34" charset="0"/>
              </a:rPr>
              <a:t>. </a:t>
            </a:r>
            <a:r>
              <a:rPr lang="ru-RU" dirty="0">
                <a:latin typeface="Calibri" panose="020F0502020204030204" pitchFamily="34" charset="0"/>
              </a:rPr>
              <a:t>Определите объём памяти (в байтах), необходимый для хранения сведений о 20 объектах</a:t>
            </a:r>
            <a:r>
              <a:rPr lang="ru-RU" dirty="0" smtClean="0">
                <a:latin typeface="Calibri" panose="020F0502020204030204" pitchFamily="34" charset="0"/>
              </a:rPr>
              <a:t>.</a:t>
            </a:r>
            <a:r>
              <a:rPr lang="ru-RU" sz="2100" dirty="0" smtClean="0">
                <a:latin typeface="Calibri" panose="020F0502020204030204" pitchFamily="34" charset="0"/>
              </a:rPr>
              <a:t/>
            </a:r>
            <a:br>
              <a:rPr lang="ru-RU" sz="2100" dirty="0" smtClean="0">
                <a:latin typeface="Calibri" panose="020F0502020204030204" pitchFamily="34" charset="0"/>
              </a:rPr>
            </a:br>
            <a:endParaRPr lang="ru-RU" sz="21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720573"/>
              </p:ext>
            </p:extLst>
          </p:nvPr>
        </p:nvGraphicFramePr>
        <p:xfrm>
          <a:off x="1195389" y="4653136"/>
          <a:ext cx="60325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32" name="Формула" r:id="rId3" imgW="2933640" imgH="393480" progId="Equation.3">
                  <p:embed/>
                </p:oleObj>
              </mc:Choice>
              <mc:Fallback>
                <p:oleObj name="Формула" r:id="rId3" imgW="2933640" imgH="393480" progId="Equation.3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5389" y="4653136"/>
                        <a:ext cx="6032500" cy="78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95389" y="5517232"/>
            <a:ext cx="6773377" cy="120424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215" indent="-185215" defTabSz="685983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>
                <a:latin typeface="Calibri" panose="020F0502020204030204" pitchFamily="34" charset="0"/>
              </a:defRPr>
            </a:lvl1pPr>
            <a:lvl2pPr marL="459609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</a:lvl2pPr>
            <a:lvl3pPr marL="734002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/>
            </a:lvl3pPr>
            <a:lvl4pPr marL="1008395" indent="-185215" defTabSz="685983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/>
            </a:lvl4pPr>
            <a:lvl5pPr marL="1282788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/>
            </a:lvl5pPr>
            <a:lvl6pPr marL="1557181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/>
            </a:lvl6pPr>
            <a:lvl7pPr marL="1831574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/>
            </a:lvl7pPr>
            <a:lvl8pPr marL="2105967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baseline="0"/>
            </a:lvl8pPr>
            <a:lvl9pPr marL="2380361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baseline="0"/>
            </a:lvl9pPr>
          </a:lstStyle>
          <a:p>
            <a:r>
              <a:rPr lang="ru-RU" dirty="0"/>
              <a:t>округляем с </a:t>
            </a:r>
            <a:r>
              <a:rPr lang="ru-RU" dirty="0" smtClean="0"/>
              <a:t>избытком </a:t>
            </a:r>
            <a:r>
              <a:rPr lang="en-US" i="1" dirty="0" smtClean="0"/>
              <a:t>V</a:t>
            </a:r>
            <a:r>
              <a:rPr lang="ru-RU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6 </a:t>
            </a:r>
            <a:r>
              <a:rPr lang="ru-RU" dirty="0" smtClean="0"/>
              <a:t>байт.</a:t>
            </a:r>
          </a:p>
          <a:p>
            <a:r>
              <a:rPr lang="en-US" dirty="0" smtClean="0"/>
              <a:t>V</a:t>
            </a:r>
            <a:r>
              <a:rPr lang="ru-RU" baseline="-25000" dirty="0" smtClean="0"/>
              <a:t>20 </a:t>
            </a:r>
            <a:r>
              <a:rPr lang="ru-RU" dirty="0" smtClean="0"/>
              <a:t>= (6 + 24)*20 = 600 байт</a:t>
            </a:r>
            <a:endParaRPr lang="ru-RU" dirty="0"/>
          </a:p>
          <a:p>
            <a:r>
              <a:rPr lang="ru-RU" dirty="0" smtClean="0"/>
              <a:t>Ответ</a:t>
            </a:r>
            <a:r>
              <a:rPr lang="ru-RU" dirty="0"/>
              <a:t>: </a:t>
            </a:r>
            <a:r>
              <a:rPr lang="ru-RU" dirty="0" smtClean="0"/>
              <a:t>600.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03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Задание 8. </a:t>
            </a:r>
            <a:r>
              <a:rPr lang="ru-RU" dirty="0" smtClean="0"/>
              <a:t>Знание </a:t>
            </a:r>
            <a:r>
              <a:rPr lang="ru-RU" dirty="0"/>
              <a:t>о методах измерения количества </a:t>
            </a:r>
            <a:r>
              <a:rPr lang="ru-RU" dirty="0" smtClean="0"/>
              <a:t>информации. </a:t>
            </a:r>
            <a:r>
              <a:rPr lang="ru-RU" dirty="0">
                <a:latin typeface="Calibri" panose="020F0502020204030204" pitchFamily="34" charset="0"/>
              </a:rPr>
              <a:t>/ Средний процент выполнения задания – </a:t>
            </a:r>
            <a:r>
              <a:rPr lang="en-US" dirty="0" smtClean="0">
                <a:latin typeface="Calibri" panose="020F0502020204030204" pitchFamily="34" charset="0"/>
              </a:rPr>
              <a:t>49,</a:t>
            </a:r>
            <a:r>
              <a:rPr lang="ru-RU" dirty="0" smtClean="0">
                <a:latin typeface="Calibri" panose="020F0502020204030204" pitchFamily="34" charset="0"/>
              </a:rPr>
              <a:t>6</a:t>
            </a:r>
            <a:r>
              <a:rPr lang="ru-RU" dirty="0">
                <a:latin typeface="Calibri" panose="020F0502020204030204" pitchFamily="34" charset="0"/>
              </a:rPr>
              <a:t>. </a:t>
            </a:r>
            <a:endParaRPr lang="ru-RU" dirty="0" smtClean="0">
              <a:latin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</a:rPr>
              <a:t>Все четырёхбуквенные слова, в составе которых могут быть только </a:t>
            </a:r>
            <a:r>
              <a:rPr lang="ru-RU" dirty="0" smtClean="0">
                <a:latin typeface="Calibri" panose="020F0502020204030204" pitchFamily="34" charset="0"/>
              </a:rPr>
              <a:t>буквы Л</a:t>
            </a:r>
            <a:r>
              <a:rPr lang="ru-RU" dirty="0">
                <a:latin typeface="Calibri" panose="020F0502020204030204" pitchFamily="34" charset="0"/>
              </a:rPr>
              <a:t>, Е, М, У, Р, записаны в алфавитном порядке и пронумерованы, начиная с 1.</a:t>
            </a:r>
          </a:p>
          <a:p>
            <a:r>
              <a:rPr lang="ru-RU" dirty="0">
                <a:latin typeface="Calibri" panose="020F0502020204030204" pitchFamily="34" charset="0"/>
              </a:rPr>
              <a:t>Ниже приведено начало списка.</a:t>
            </a:r>
          </a:p>
          <a:p>
            <a:r>
              <a:rPr lang="ru-RU" dirty="0">
                <a:latin typeface="Calibri" panose="020F0502020204030204" pitchFamily="34" charset="0"/>
              </a:rPr>
              <a:t>1. ЕЕЕЕ</a:t>
            </a:r>
          </a:p>
          <a:p>
            <a:r>
              <a:rPr lang="ru-RU" dirty="0">
                <a:latin typeface="Calibri" panose="020F0502020204030204" pitchFamily="34" charset="0"/>
              </a:rPr>
              <a:t>2. ЕЕЕЛ</a:t>
            </a:r>
          </a:p>
          <a:p>
            <a:r>
              <a:rPr lang="ru-RU" dirty="0">
                <a:latin typeface="Calibri" panose="020F0502020204030204" pitchFamily="34" charset="0"/>
              </a:rPr>
              <a:t>3. ЕЕЕМ</a:t>
            </a:r>
          </a:p>
          <a:p>
            <a:r>
              <a:rPr lang="ru-RU" dirty="0">
                <a:latin typeface="Calibri" panose="020F0502020204030204" pitchFamily="34" charset="0"/>
              </a:rPr>
              <a:t>4. ЕЕЕР</a:t>
            </a:r>
          </a:p>
          <a:p>
            <a:r>
              <a:rPr lang="ru-RU" dirty="0">
                <a:latin typeface="Calibri" panose="020F0502020204030204" pitchFamily="34" charset="0"/>
              </a:rPr>
              <a:t>5. ЕЕЕУ</a:t>
            </a:r>
          </a:p>
          <a:p>
            <a:r>
              <a:rPr lang="ru-RU" dirty="0">
                <a:latin typeface="Calibri" panose="020F0502020204030204" pitchFamily="34" charset="0"/>
              </a:rPr>
              <a:t>6. ЕЕЛЕ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…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3419872" y="5290808"/>
            <a:ext cx="5184576" cy="12961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215" indent="-185215" algn="l" defTabSz="685983" rtl="0" eaLnBrk="1" latinLnBrk="0" hangingPunct="1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609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4002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95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2788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718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31574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5967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036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libri" panose="020F0502020204030204" pitchFamily="34" charset="0"/>
              </a:rPr>
              <a:t>Под каким номером в списке идёт первое слово, которое начинается с буквы Л? 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Ответ: 126.</a:t>
            </a:r>
            <a:endParaRPr lang="ru-RU" sz="23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020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43607" y="1700808"/>
                <a:ext cx="7574875" cy="4751619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>
                    <a:latin typeface="Calibri" panose="020F0502020204030204" pitchFamily="34" charset="0"/>
                  </a:rPr>
                  <a:t>Задание </a:t>
                </a:r>
                <a:r>
                  <a:rPr lang="en-US" dirty="0" smtClean="0">
                    <a:latin typeface="Calibri" panose="020F0502020204030204" pitchFamily="34" charset="0"/>
                  </a:rPr>
                  <a:t>14</a:t>
                </a:r>
                <a:r>
                  <a:rPr lang="ru-RU" dirty="0" smtClean="0">
                    <a:latin typeface="Calibri" panose="020F0502020204030204" pitchFamily="34" charset="0"/>
                  </a:rPr>
                  <a:t>. </a:t>
                </a:r>
                <a:r>
                  <a:rPr lang="ru-RU" dirty="0"/>
                  <a:t>Знание позиционных систем </a:t>
                </a:r>
                <a:r>
                  <a:rPr lang="ru-RU" dirty="0" smtClean="0"/>
                  <a:t>счисления </a:t>
                </a:r>
                <a:r>
                  <a:rPr lang="ru-RU" dirty="0">
                    <a:latin typeface="Calibri" panose="020F0502020204030204" pitchFamily="34" charset="0"/>
                  </a:rPr>
                  <a:t>/ Средний процент выполнения задания – </a:t>
                </a:r>
                <a:r>
                  <a:rPr lang="en-US" dirty="0" smtClean="0">
                    <a:latin typeface="Calibri" panose="020F0502020204030204" pitchFamily="34" charset="0"/>
                  </a:rPr>
                  <a:t>48,2</a:t>
                </a:r>
                <a:r>
                  <a:rPr lang="ru-RU" dirty="0" smtClean="0">
                    <a:latin typeface="Calibri" panose="020F0502020204030204" pitchFamily="34" charset="0"/>
                  </a:rPr>
                  <a:t>. </a:t>
                </a:r>
              </a:p>
              <a:p>
                <a:r>
                  <a:rPr lang="ru-RU" dirty="0">
                    <a:latin typeface="Calibri" panose="020F0502020204030204" pitchFamily="34" charset="0"/>
                  </a:rPr>
                  <a:t>Значение арифметического </a:t>
                </a:r>
                <a:r>
                  <a:rPr lang="ru-RU" dirty="0" smtClean="0">
                    <a:latin typeface="Calibri" panose="020F0502020204030204" pitchFamily="34" charset="0"/>
                  </a:rPr>
                  <a:t>выражения</a:t>
                </a:r>
                <a:endParaRPr lang="en-US" dirty="0" smtClean="0"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512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120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−6∙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64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100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8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210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−255</m:t>
                    </m:r>
                  </m:oMath>
                </a14:m>
                <a:endParaRPr lang="ru-RU" dirty="0">
                  <a:latin typeface="Calibri" panose="020F0502020204030204" pitchFamily="34" charset="0"/>
                </a:endParaRPr>
              </a:p>
              <a:p>
                <a:r>
                  <a:rPr lang="ru-RU" dirty="0">
                    <a:latin typeface="Calibri" panose="020F0502020204030204" pitchFamily="34" charset="0"/>
                  </a:rPr>
                  <a:t>записали в системе счисления с основанием 8. Сколько цифр 0 содержится в этой записи?</a:t>
                </a:r>
              </a:p>
              <a:p>
                <a:pPr marL="0" indent="0">
                  <a:buNone/>
                </a:pPr>
                <a:endParaRPr lang="ru-RU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43607" y="1700808"/>
                <a:ext cx="7574875" cy="4751619"/>
              </a:xfrm>
              <a:blipFill rotWithShape="1">
                <a:blip r:embed="rId2"/>
                <a:stretch>
                  <a:fillRect l="-1126" t="-2439" r="-136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259632" y="6237312"/>
            <a:ext cx="6696744" cy="42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215" indent="-185215" algn="l" defTabSz="685983" rtl="0" eaLnBrk="1" latinLnBrk="0" hangingPunct="1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609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4002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95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2788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718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31574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5967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036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libri" panose="020F0502020204030204" pitchFamily="34" charset="0"/>
              </a:rPr>
              <a:t>Ответ: 1</a:t>
            </a:r>
            <a:r>
              <a:rPr lang="en-US" dirty="0" smtClean="0">
                <a:latin typeface="Calibri" panose="020F0502020204030204" pitchFamily="34" charset="0"/>
              </a:rPr>
              <a:t>51</a:t>
            </a:r>
            <a:r>
              <a:rPr lang="ru-RU" dirty="0" smtClean="0">
                <a:latin typeface="Calibri" panose="020F0502020204030204" pitchFamily="34" charset="0"/>
              </a:rPr>
              <a:t>.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933056"/>
            <a:ext cx="6264696" cy="2355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x = 7*512**120-6*64**100+8**210-255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k = 0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while x&gt;0: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    if x%8 == 0: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k+=1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    x//=8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print(k)</a:t>
            </a:r>
            <a:endParaRPr lang="ru-RU" sz="210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88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43607" y="1700809"/>
                <a:ext cx="7574875" cy="2664296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>
                    <a:latin typeface="Calibri" panose="020F0502020204030204" pitchFamily="34" charset="0"/>
                  </a:rPr>
                  <a:t>Задание </a:t>
                </a:r>
                <a:r>
                  <a:rPr lang="en-US" dirty="0" smtClean="0">
                    <a:latin typeface="Calibri" panose="020F0502020204030204" pitchFamily="34" charset="0"/>
                  </a:rPr>
                  <a:t>14</a:t>
                </a:r>
                <a:r>
                  <a:rPr lang="ru-RU" dirty="0" smtClean="0">
                    <a:latin typeface="Calibri" panose="020F0502020204030204" pitchFamily="34" charset="0"/>
                  </a:rPr>
                  <a:t>. </a:t>
                </a:r>
                <a:r>
                  <a:rPr lang="ru-RU" dirty="0"/>
                  <a:t>Знание позиционных систем </a:t>
                </a:r>
                <a:r>
                  <a:rPr lang="ru-RU" dirty="0" smtClean="0"/>
                  <a:t>счисления </a:t>
                </a:r>
                <a:r>
                  <a:rPr lang="ru-RU" dirty="0">
                    <a:latin typeface="Calibri" panose="020F0502020204030204" pitchFamily="34" charset="0"/>
                  </a:rPr>
                  <a:t>/ Средний процент выполнения задания – </a:t>
                </a:r>
                <a:r>
                  <a:rPr lang="en-US" dirty="0" smtClean="0">
                    <a:latin typeface="Calibri" panose="020F0502020204030204" pitchFamily="34" charset="0"/>
                  </a:rPr>
                  <a:t>48,2</a:t>
                </a:r>
                <a:r>
                  <a:rPr lang="ru-RU" dirty="0" smtClean="0">
                    <a:latin typeface="Calibri" panose="020F0502020204030204" pitchFamily="34" charset="0"/>
                  </a:rPr>
                  <a:t>. </a:t>
                </a:r>
              </a:p>
              <a:p>
                <a:r>
                  <a:rPr lang="ru-RU" dirty="0">
                    <a:latin typeface="Calibri" panose="020F0502020204030204" pitchFamily="34" charset="0"/>
                  </a:rPr>
                  <a:t>Значение арифметического </a:t>
                </a:r>
                <a:r>
                  <a:rPr lang="ru-RU" dirty="0" smtClean="0">
                    <a:latin typeface="Calibri" panose="020F0502020204030204" pitchFamily="34" charset="0"/>
                  </a:rPr>
                  <a:t>выражения</a:t>
                </a:r>
                <a:endParaRPr lang="en-US" dirty="0" smtClean="0"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38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u-RU" dirty="0">
                  <a:latin typeface="Calibri" panose="020F0502020204030204" pitchFamily="34" charset="0"/>
                </a:endParaRPr>
              </a:p>
              <a:p>
                <a:r>
                  <a:rPr lang="ru-RU" dirty="0">
                    <a:latin typeface="Calibri" panose="020F0502020204030204" pitchFamily="34" charset="0"/>
                  </a:rPr>
                  <a:t>записали в системе счисления с основанием 16. Сколько значащих </a:t>
                </a:r>
                <a:r>
                  <a:rPr lang="ru-RU" dirty="0" smtClean="0">
                    <a:latin typeface="Calibri" panose="020F0502020204030204" pitchFamily="34" charset="0"/>
                  </a:rPr>
                  <a:t>нулей</a:t>
                </a:r>
                <a:r>
                  <a:rPr lang="en-US" dirty="0" smtClean="0">
                    <a:latin typeface="Calibri" panose="020F0502020204030204" pitchFamily="34" charset="0"/>
                  </a:rPr>
                  <a:t> </a:t>
                </a:r>
                <a:r>
                  <a:rPr lang="ru-RU" dirty="0" smtClean="0">
                    <a:latin typeface="Calibri" panose="020F0502020204030204" pitchFamily="34" charset="0"/>
                  </a:rPr>
                  <a:t>содержится </a:t>
                </a:r>
                <a:r>
                  <a:rPr lang="ru-RU" dirty="0">
                    <a:latin typeface="Calibri" panose="020F0502020204030204" pitchFamily="34" charset="0"/>
                  </a:rPr>
                  <a:t>в этой записи</a:t>
                </a:r>
                <a:r>
                  <a:rPr lang="ru-RU" dirty="0" smtClean="0">
                    <a:latin typeface="Calibri" panose="020F0502020204030204" pitchFamily="34" charset="0"/>
                  </a:rPr>
                  <a:t>?</a:t>
                </a:r>
              </a:p>
              <a:p>
                <a:pPr marL="0" indent="0">
                  <a:buNone/>
                </a:pPr>
                <a:endParaRPr lang="ru-RU" dirty="0">
                  <a:latin typeface="Calibri" panose="020F0502020204030204" pitchFamily="34" charset="0"/>
                </a:endParaRPr>
              </a:p>
              <a:p>
                <a:endParaRPr lang="ru-RU" dirty="0">
                  <a:latin typeface="Calibri" panose="020F0502020204030204" pitchFamily="34" charset="0"/>
                </a:endParaRPr>
              </a:p>
              <a:p>
                <a:endParaRPr lang="ru-RU" dirty="0"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ru-RU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43607" y="1700809"/>
                <a:ext cx="7574875" cy="2664296"/>
              </a:xfrm>
              <a:blipFill>
                <a:blip r:embed="rId2"/>
                <a:stretch>
                  <a:fillRect l="-1126" t="-43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115616" y="6319720"/>
            <a:ext cx="3348372" cy="42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215" indent="-185215" algn="l" defTabSz="685983" rtl="0" eaLnBrk="1" latinLnBrk="0" hangingPunct="1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609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4002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95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2788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718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31574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5967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036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libri" panose="020F0502020204030204" pitchFamily="34" charset="0"/>
              </a:rPr>
              <a:t>Ответ: 1</a:t>
            </a:r>
            <a:r>
              <a:rPr lang="en-US" dirty="0" smtClean="0">
                <a:latin typeface="Calibri" panose="020F0502020204030204" pitchFamily="34" charset="0"/>
              </a:rPr>
              <a:t>5</a:t>
            </a:r>
            <a:r>
              <a:rPr lang="ru-RU" dirty="0" smtClean="0">
                <a:latin typeface="Calibri" panose="020F0502020204030204" pitchFamily="34" charset="0"/>
              </a:rPr>
              <a:t>.</a:t>
            </a:r>
            <a:endParaRPr lang="ru-RU" sz="2300" dirty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Объект 3"/>
              <p:cNvSpPr txBox="1">
                <a:spLocks/>
              </p:cNvSpPr>
              <p:nvPr/>
            </p:nvSpPr>
            <p:spPr>
              <a:xfrm>
                <a:off x="1043607" y="4077072"/>
                <a:ext cx="7574875" cy="208823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185215" indent="-185215" algn="l" defTabSz="685983" rtl="0" eaLnBrk="1" latinLnBrk="0" hangingPunct="1">
                  <a:lnSpc>
                    <a:spcPct val="90000"/>
                  </a:lnSpc>
                  <a:spcBef>
                    <a:spcPts val="1050"/>
                  </a:spcBef>
                  <a:buFont typeface="Euphemia" pitchFamily="34" charset="0"/>
                  <a:buChar char="›"/>
                  <a:defRPr sz="2101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9609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–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734002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›"/>
                  <a:defRPr sz="15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008395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Arial" pitchFamily="34" charset="0"/>
                  <a:buChar char="–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282788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›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1557181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–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831574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›"/>
                  <a:defRPr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105967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–"/>
                  <a:defRPr sz="13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380361" indent="-185215" algn="l" defTabSz="685983" rtl="0" eaLnBrk="1" latinLnBrk="0" hangingPunct="1">
                  <a:lnSpc>
                    <a:spcPct val="90000"/>
                  </a:lnSpc>
                  <a:spcBef>
                    <a:spcPts val="450"/>
                  </a:spcBef>
                  <a:buFont typeface="Euphemia" pitchFamily="34" charset="0"/>
                  <a:buChar char="›"/>
                  <a:defRPr sz="135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10000"/>
                  </a:lnSpc>
                </a:pPr>
                <a:r>
                  <a:rPr lang="ru-RU" dirty="0" smtClean="0">
                    <a:latin typeface="Calibri" panose="020F0502020204030204" pitchFamily="34" charset="0"/>
                  </a:rPr>
                  <a:t>Запишем выражение в виде слагаемых с основанием 16:</a:t>
                </a: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19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/>
                      </a:rPr>
                      <m:t>8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11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/>
                      </a:rPr>
                      <m:t>12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2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 smtClean="0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u-RU" dirty="0" smtClean="0">
                  <a:latin typeface="Calibri" panose="020F0502020204030204" pitchFamily="34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19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/>
                      </a:rPr>
                      <m:t>8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11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/>
                      </a:rPr>
                      <m:t>1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/>
                      </a:rPr>
                      <m:t>4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u-RU" dirty="0" smtClean="0">
                  <a:latin typeface="Calibri" panose="020F0502020204030204" pitchFamily="34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3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19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ru-RU" i="1">
                        <a:latin typeface="Cambria Math" panose="02040503050406030204" pitchFamily="18" charset="0"/>
                        <a:ea typeface="Cambria Math"/>
                      </a:rPr>
                      <m:t>8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11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b="0" i="1" smtClean="0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0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ru-RU" i="1" smtClean="0">
                        <a:latin typeface="Cambria Math" panose="02040503050406030204" pitchFamily="18" charset="0"/>
                        <a:ea typeface="Cambria Math"/>
                      </a:rPr>
                      <m:t>Е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16</m:t>
                        </m:r>
                      </m:e>
                      <m:sup>
                        <m:r>
                          <a:rPr lang="ru-RU" i="1">
                            <a:latin typeface="Cambria Math" panose="02040503050406030204" pitchFamily="18" charset="0"/>
                            <a:ea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u-RU" dirty="0">
                  <a:latin typeface="Calibri" panose="020F0502020204030204" pitchFamily="34" charset="0"/>
                </a:endParaRPr>
              </a:p>
              <a:p>
                <a:pPr marL="0" indent="0">
                  <a:lnSpc>
                    <a:spcPct val="110000"/>
                  </a:lnSpc>
                  <a:buFont typeface="Euphemia" pitchFamily="34" charset="0"/>
                  <a:buNone/>
                </a:pPr>
                <a:endParaRPr lang="ru-RU" dirty="0">
                  <a:latin typeface="Calibri" panose="020F0502020204030204" pitchFamily="34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7" name="Объект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7" y="4077072"/>
                <a:ext cx="7574875" cy="2088232"/>
              </a:xfrm>
              <a:prstGeom prst="rect">
                <a:avLst/>
              </a:prstGeom>
              <a:blipFill rotWithShape="0">
                <a:blip r:embed="rId3"/>
                <a:stretch>
                  <a:fillRect l="-805" t="-11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3884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43607" y="1700808"/>
                <a:ext cx="7574875" cy="4751619"/>
              </a:xfrm>
            </p:spPr>
            <p:txBody>
              <a:bodyPr>
                <a:noAutofit/>
              </a:bodyPr>
              <a:lstStyle/>
              <a:p>
                <a:r>
                  <a:rPr lang="ru-RU" dirty="0" smtClean="0">
                    <a:latin typeface="Calibri" panose="020F0502020204030204" pitchFamily="34" charset="0"/>
                  </a:rPr>
                  <a:t>Задание </a:t>
                </a:r>
                <a:r>
                  <a:rPr lang="en-US" dirty="0" smtClean="0">
                    <a:latin typeface="Calibri" panose="020F0502020204030204" pitchFamily="34" charset="0"/>
                  </a:rPr>
                  <a:t>14</a:t>
                </a:r>
                <a:r>
                  <a:rPr lang="ru-RU" dirty="0" smtClean="0">
                    <a:latin typeface="Calibri" panose="020F0502020204030204" pitchFamily="34" charset="0"/>
                  </a:rPr>
                  <a:t>. </a:t>
                </a:r>
                <a:r>
                  <a:rPr lang="ru-RU" dirty="0"/>
                  <a:t>Знание позиционных систем </a:t>
                </a:r>
                <a:r>
                  <a:rPr lang="ru-RU" dirty="0" smtClean="0"/>
                  <a:t>счисления </a:t>
                </a:r>
                <a:r>
                  <a:rPr lang="ru-RU" dirty="0">
                    <a:latin typeface="Calibri" panose="020F0502020204030204" pitchFamily="34" charset="0"/>
                  </a:rPr>
                  <a:t>/ Средний процент выполнения задания – </a:t>
                </a:r>
                <a:r>
                  <a:rPr lang="en-US" dirty="0" smtClean="0">
                    <a:latin typeface="Calibri" panose="020F0502020204030204" pitchFamily="34" charset="0"/>
                  </a:rPr>
                  <a:t>48,2</a:t>
                </a:r>
                <a:r>
                  <a:rPr lang="ru-RU" dirty="0" smtClean="0">
                    <a:latin typeface="Calibri" panose="020F0502020204030204" pitchFamily="34" charset="0"/>
                  </a:rPr>
                  <a:t>. </a:t>
                </a:r>
              </a:p>
              <a:p>
                <a:r>
                  <a:rPr lang="ru-RU" dirty="0">
                    <a:latin typeface="Calibri" panose="020F0502020204030204" pitchFamily="34" charset="0"/>
                  </a:rPr>
                  <a:t>Значение арифметического </a:t>
                </a:r>
                <a:r>
                  <a:rPr lang="ru-RU" dirty="0" smtClean="0">
                    <a:latin typeface="Calibri" panose="020F0502020204030204" pitchFamily="34" charset="0"/>
                  </a:rPr>
                  <a:t>выражения</a:t>
                </a:r>
                <a:endParaRPr lang="en-US" dirty="0" smtClean="0">
                  <a:latin typeface="Calibri" panose="020F0502020204030204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38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23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20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5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∙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ru-RU" dirty="0">
                  <a:latin typeface="Calibri" panose="020F0502020204030204" pitchFamily="34" charset="0"/>
                </a:endParaRPr>
              </a:p>
              <a:p>
                <a:r>
                  <a:rPr lang="ru-RU" dirty="0">
                    <a:latin typeface="Calibri" panose="020F0502020204030204" pitchFamily="34" charset="0"/>
                  </a:rPr>
                  <a:t>записали в системе счисления с основанием 16. Сколько значащих </a:t>
                </a:r>
                <a:r>
                  <a:rPr lang="ru-RU" dirty="0" smtClean="0">
                    <a:latin typeface="Calibri" panose="020F0502020204030204" pitchFamily="34" charset="0"/>
                  </a:rPr>
                  <a:t>нулей</a:t>
                </a:r>
                <a:r>
                  <a:rPr lang="en-US" dirty="0" smtClean="0">
                    <a:latin typeface="Calibri" panose="020F0502020204030204" pitchFamily="34" charset="0"/>
                  </a:rPr>
                  <a:t> </a:t>
                </a:r>
                <a:r>
                  <a:rPr lang="ru-RU" dirty="0" smtClean="0">
                    <a:latin typeface="Calibri" panose="020F0502020204030204" pitchFamily="34" charset="0"/>
                  </a:rPr>
                  <a:t>содержится </a:t>
                </a:r>
                <a:r>
                  <a:rPr lang="ru-RU" dirty="0">
                    <a:latin typeface="Calibri" panose="020F0502020204030204" pitchFamily="34" charset="0"/>
                  </a:rPr>
                  <a:t>в этой записи</a:t>
                </a:r>
                <a:r>
                  <a:rPr lang="ru-RU" dirty="0" smtClean="0">
                    <a:latin typeface="Calibri" panose="020F0502020204030204" pitchFamily="34" charset="0"/>
                  </a:rPr>
                  <a:t>?</a:t>
                </a:r>
                <a:endParaRPr lang="ru-RU" dirty="0">
                  <a:latin typeface="Calibri" panose="020F0502020204030204" pitchFamily="34" charset="0"/>
                </a:endParaRPr>
              </a:p>
              <a:p>
                <a:pPr marL="0" indent="0">
                  <a:buNone/>
                </a:pPr>
                <a:endParaRPr lang="ru-RU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Объект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43607" y="1700808"/>
                <a:ext cx="7574875" cy="4751619"/>
              </a:xfrm>
              <a:blipFill rotWithShape="1">
                <a:blip r:embed="rId2"/>
                <a:stretch>
                  <a:fillRect l="-1126" t="-243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Объект 3"/>
          <p:cNvSpPr txBox="1">
            <a:spLocks/>
          </p:cNvSpPr>
          <p:nvPr/>
        </p:nvSpPr>
        <p:spPr>
          <a:xfrm>
            <a:off x="1115616" y="6319720"/>
            <a:ext cx="3348372" cy="42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215" indent="-185215" algn="l" defTabSz="685983" rtl="0" eaLnBrk="1" latinLnBrk="0" hangingPunct="1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609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4002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95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2788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718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31574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5967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036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>
                <a:latin typeface="Calibri" panose="020F0502020204030204" pitchFamily="34" charset="0"/>
              </a:rPr>
              <a:t>Ответ: 1</a:t>
            </a:r>
            <a:r>
              <a:rPr lang="en-US" dirty="0" smtClean="0">
                <a:latin typeface="Calibri" panose="020F0502020204030204" pitchFamily="34" charset="0"/>
              </a:rPr>
              <a:t>5</a:t>
            </a:r>
            <a:r>
              <a:rPr lang="ru-RU" dirty="0" smtClean="0">
                <a:latin typeface="Calibri" panose="020F0502020204030204" pitchFamily="34" charset="0"/>
              </a:rPr>
              <a:t>.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259632" y="3933056"/>
            <a:ext cx="7056784" cy="2355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x = 3*4**38+2*4**23+4**20+3*4**5+2*4**4+1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k = 0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while x&gt;0: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    if x%16 == 0: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        k+=1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    x//=16</a:t>
            </a:r>
          </a:p>
          <a:p>
            <a:r>
              <a:rPr lang="en-US" sz="2101" dirty="0">
                <a:latin typeface="Courier New" panose="02070309020205020404" pitchFamily="49" charset="0"/>
                <a:cs typeface="Courier New" panose="02070309020205020404" pitchFamily="49" charset="0"/>
              </a:rPr>
              <a:t>print(k)</a:t>
            </a:r>
          </a:p>
        </p:txBody>
      </p:sp>
    </p:spTree>
    <p:extLst>
      <p:ext uri="{BB962C8B-B14F-4D97-AF65-F5344CB8AC3E}">
        <p14:creationId xmlns:p14="http://schemas.microsoft.com/office/powerpoint/2010/main" val="10543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77686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15</a:t>
            </a:r>
          </a:p>
          <a:p>
            <a:r>
              <a:rPr lang="ru-RU" dirty="0">
                <a:latin typeface="Calibri" panose="020F0502020204030204" pitchFamily="34" charset="0"/>
              </a:rPr>
              <a:t>Знание основных понятий и законов математической логики. Средний процент выполнения – </a:t>
            </a:r>
            <a:r>
              <a:rPr lang="ru-RU" dirty="0" smtClean="0">
                <a:latin typeface="Calibri" panose="020F0502020204030204" pitchFamily="34" charset="0"/>
              </a:rPr>
              <a:t>36,5. </a:t>
            </a:r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На </a:t>
            </a:r>
            <a:r>
              <a:rPr lang="ru-RU" dirty="0">
                <a:latin typeface="Calibri" panose="020F0502020204030204" pitchFamily="34" charset="0"/>
              </a:rPr>
              <a:t>числовой прямой даны два отрезка: </a:t>
            </a:r>
            <a:r>
              <a:rPr lang="ru-RU" i="1" dirty="0">
                <a:latin typeface="Calibri" panose="020F0502020204030204" pitchFamily="34" charset="0"/>
              </a:rPr>
              <a:t>D </a:t>
            </a:r>
            <a:r>
              <a:rPr lang="ru-RU" dirty="0">
                <a:latin typeface="Calibri" panose="020F0502020204030204" pitchFamily="34" charset="0"/>
              </a:rPr>
              <a:t>= [17; 58] и </a:t>
            </a:r>
            <a:r>
              <a:rPr lang="ru-RU" i="1" dirty="0">
                <a:latin typeface="Calibri" panose="020F0502020204030204" pitchFamily="34" charset="0"/>
              </a:rPr>
              <a:t>C </a:t>
            </a:r>
            <a:r>
              <a:rPr lang="ru-RU" dirty="0">
                <a:latin typeface="Calibri" panose="020F0502020204030204" pitchFamily="34" charset="0"/>
              </a:rPr>
              <a:t>= [29; 80]. </a:t>
            </a:r>
            <a:r>
              <a:rPr lang="ru-RU" dirty="0" smtClean="0">
                <a:latin typeface="Calibri" panose="020F0502020204030204" pitchFamily="34" charset="0"/>
              </a:rPr>
              <a:t>Укажите </a:t>
            </a:r>
            <a:r>
              <a:rPr lang="ru-RU" b="1" dirty="0" smtClean="0">
                <a:latin typeface="Calibri" panose="020F0502020204030204" pitchFamily="34" charset="0"/>
              </a:rPr>
              <a:t>наименьшую </a:t>
            </a:r>
            <a:r>
              <a:rPr lang="ru-RU" dirty="0">
                <a:latin typeface="Calibri" panose="020F0502020204030204" pitchFamily="34" charset="0"/>
              </a:rPr>
              <a:t>возможную длину такого отрезка </a:t>
            </a:r>
            <a:r>
              <a:rPr lang="ru-RU" i="1" dirty="0">
                <a:latin typeface="Calibri" panose="020F0502020204030204" pitchFamily="34" charset="0"/>
              </a:rPr>
              <a:t>A</a:t>
            </a:r>
            <a:r>
              <a:rPr lang="ru-RU" dirty="0">
                <a:latin typeface="Calibri" panose="020F0502020204030204" pitchFamily="34" charset="0"/>
              </a:rPr>
              <a:t>, для которого </a:t>
            </a:r>
            <a:r>
              <a:rPr lang="ru-RU" dirty="0" smtClean="0">
                <a:latin typeface="Calibri" panose="020F0502020204030204" pitchFamily="34" charset="0"/>
              </a:rPr>
              <a:t>логическое выражение</a:t>
            </a:r>
            <a:endParaRPr lang="ru-RU" dirty="0">
              <a:latin typeface="Calibri" panose="020F050202020403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→ ((¬(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/\ 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)) → 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</a:p>
          <a:p>
            <a:r>
              <a:rPr lang="ru-RU" dirty="0">
                <a:latin typeface="Calibri" panose="020F0502020204030204" pitchFamily="34" charset="0"/>
              </a:rPr>
              <a:t>истинно (т.е. принимает значение 1) при любом значении переменной </a:t>
            </a:r>
            <a:r>
              <a:rPr lang="ru-RU" i="1" dirty="0">
                <a:latin typeface="Calibri" panose="020F0502020204030204" pitchFamily="34" charset="0"/>
              </a:rPr>
              <a:t>х</a:t>
            </a:r>
            <a:r>
              <a:rPr lang="ru-RU" i="1" dirty="0" smtClean="0">
                <a:latin typeface="Calibri" panose="020F0502020204030204" pitchFamily="34" charset="0"/>
              </a:rPr>
              <a:t>.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Ответ</a:t>
            </a:r>
            <a:r>
              <a:rPr lang="ru-RU" dirty="0">
                <a:latin typeface="Calibri" panose="020F0502020204030204" pitchFamily="34" charset="0"/>
              </a:rPr>
              <a:t>: </a:t>
            </a:r>
            <a:r>
              <a:rPr lang="ru-RU" dirty="0" smtClean="0">
                <a:latin typeface="Calibri" panose="020F0502020204030204" pitchFamily="34" charset="0"/>
              </a:rPr>
              <a:t>12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93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3705564" y="5714272"/>
            <a:ext cx="1140062" cy="269049"/>
          </a:xfrm>
          <a:prstGeom prst="rect">
            <a:avLst/>
          </a:prstGeom>
          <a:solidFill>
            <a:srgbClr val="F7B7EB">
              <a:alpha val="49804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845625" y="5714273"/>
            <a:ext cx="2318663" cy="269049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3707904" y="5445224"/>
            <a:ext cx="2348855" cy="269049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776865" cy="35380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15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На </a:t>
            </a:r>
            <a:r>
              <a:rPr lang="ru-RU" dirty="0">
                <a:latin typeface="Calibri" panose="020F0502020204030204" pitchFamily="34" charset="0"/>
              </a:rPr>
              <a:t>числовой прямой даны два отрезка: </a:t>
            </a:r>
            <a:r>
              <a:rPr lang="ru-RU" i="1" dirty="0">
                <a:latin typeface="Calibri" panose="020F0502020204030204" pitchFamily="34" charset="0"/>
              </a:rPr>
              <a:t>D </a:t>
            </a:r>
            <a:r>
              <a:rPr lang="ru-RU" dirty="0">
                <a:latin typeface="Calibri" panose="020F0502020204030204" pitchFamily="34" charset="0"/>
              </a:rPr>
              <a:t>= [17; 58] и </a:t>
            </a:r>
            <a:r>
              <a:rPr lang="ru-RU" i="1" dirty="0">
                <a:latin typeface="Calibri" panose="020F0502020204030204" pitchFamily="34" charset="0"/>
              </a:rPr>
              <a:t>C </a:t>
            </a:r>
            <a:r>
              <a:rPr lang="ru-RU" dirty="0">
                <a:latin typeface="Calibri" panose="020F0502020204030204" pitchFamily="34" charset="0"/>
              </a:rPr>
              <a:t>= [29; 80]. </a:t>
            </a:r>
            <a:r>
              <a:rPr lang="ru-RU" dirty="0" smtClean="0">
                <a:latin typeface="Calibri" panose="020F0502020204030204" pitchFamily="34" charset="0"/>
              </a:rPr>
              <a:t>Укажите </a:t>
            </a:r>
            <a:r>
              <a:rPr lang="ru-RU" b="1" dirty="0" smtClean="0">
                <a:latin typeface="Calibri" panose="020F0502020204030204" pitchFamily="34" charset="0"/>
              </a:rPr>
              <a:t>наименьшую </a:t>
            </a:r>
            <a:r>
              <a:rPr lang="ru-RU" dirty="0">
                <a:latin typeface="Calibri" panose="020F0502020204030204" pitchFamily="34" charset="0"/>
              </a:rPr>
              <a:t>возможную длину такого отрезка </a:t>
            </a:r>
            <a:r>
              <a:rPr lang="ru-RU" i="1" dirty="0">
                <a:latin typeface="Calibri" panose="020F0502020204030204" pitchFamily="34" charset="0"/>
              </a:rPr>
              <a:t>A</a:t>
            </a:r>
            <a:r>
              <a:rPr lang="ru-RU" dirty="0">
                <a:latin typeface="Calibri" panose="020F0502020204030204" pitchFamily="34" charset="0"/>
              </a:rPr>
              <a:t>, для которого </a:t>
            </a:r>
            <a:r>
              <a:rPr lang="ru-RU" dirty="0" smtClean="0">
                <a:latin typeface="Calibri" panose="020F0502020204030204" pitchFamily="34" charset="0"/>
              </a:rPr>
              <a:t>логическое выражение:</a:t>
            </a:r>
            <a:endParaRPr lang="ru-RU" dirty="0">
              <a:latin typeface="Calibri" panose="020F0502020204030204" pitchFamily="34" charset="0"/>
            </a:endParaRP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→ ((¬(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/\ 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)) → 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→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= 1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16</a:t>
            </a:fld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1331640" y="5714274"/>
            <a:ext cx="6745561" cy="0"/>
          </a:xfrm>
          <a:prstGeom prst="straightConnector1">
            <a:avLst/>
          </a:prstGeom>
          <a:ln w="19050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63888" y="57142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17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12867" y="57142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29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04731" y="57142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58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40966" y="57142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80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17668" y="5983321"/>
            <a:ext cx="4587062" cy="738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1" i="1" dirty="0" smtClean="0">
                <a:latin typeface="Calibri" panose="020F0502020204030204" pitchFamily="34" charset="0"/>
              </a:rPr>
              <a:t>А</a:t>
            </a:r>
            <a:r>
              <a:rPr lang="en-US" sz="2101" dirty="0" smtClean="0">
                <a:latin typeface="Calibri" panose="020F0502020204030204" pitchFamily="34" charset="0"/>
              </a:rPr>
              <a:t> </a:t>
            </a:r>
            <a:r>
              <a:rPr lang="en-US" sz="2101" dirty="0">
                <a:latin typeface="Calibri" panose="020F0502020204030204" pitchFamily="34" charset="0"/>
              </a:rPr>
              <a:t>= [17; </a:t>
            </a:r>
            <a:r>
              <a:rPr lang="ru-RU" sz="2101" dirty="0" smtClean="0">
                <a:latin typeface="Calibri" panose="020F0502020204030204" pitchFamily="34" charset="0"/>
              </a:rPr>
              <a:t>29</a:t>
            </a:r>
            <a:r>
              <a:rPr lang="en-US" sz="2101" dirty="0" smtClean="0">
                <a:latin typeface="Calibri" panose="020F0502020204030204" pitchFamily="34" charset="0"/>
              </a:rPr>
              <a:t>]</a:t>
            </a:r>
            <a:r>
              <a:rPr lang="ru-RU" sz="2101" dirty="0" smtClean="0">
                <a:latin typeface="Calibri" panose="020F0502020204030204" pitchFamily="34" charset="0"/>
              </a:rPr>
              <a:t>, длина А 29 – 17 = 12</a:t>
            </a:r>
            <a:r>
              <a:rPr lang="en-US" sz="2101" dirty="0" smtClean="0">
                <a:latin typeface="Calibri" panose="020F0502020204030204" pitchFamily="34" charset="0"/>
              </a:rPr>
              <a:t> </a:t>
            </a:r>
            <a:endParaRPr lang="ru-RU" sz="2101" dirty="0" smtClean="0">
              <a:latin typeface="Calibri" panose="020F0502020204030204" pitchFamily="34" charset="0"/>
            </a:endParaRPr>
          </a:p>
          <a:p>
            <a:r>
              <a:rPr lang="ru-RU" sz="2101" dirty="0" smtClean="0">
                <a:latin typeface="Calibri" panose="020F0502020204030204" pitchFamily="34" charset="0"/>
              </a:rPr>
              <a:t>Ответ</a:t>
            </a:r>
            <a:r>
              <a:rPr lang="ru-RU" sz="2101" dirty="0">
                <a:latin typeface="Calibri" panose="020F0502020204030204" pitchFamily="34" charset="0"/>
              </a:rPr>
              <a:t>: 12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966849" y="571427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х</a:t>
            </a: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29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1" grpId="0" animBg="1"/>
      <p:bldP spid="19" grpId="0" animBg="1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9"/>
            <a:ext cx="7776865" cy="223224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15</a:t>
            </a:r>
          </a:p>
          <a:p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→ ((¬(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/\ 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)) → ¬(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= 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→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))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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 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\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∈ </a:t>
            </a:r>
            <a:r>
              <a:rPr lang="pt-BR" i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217668" y="5983321"/>
            <a:ext cx="4587062" cy="738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1" i="1" dirty="0" smtClean="0">
                <a:latin typeface="Calibri" panose="020F0502020204030204" pitchFamily="34" charset="0"/>
              </a:rPr>
              <a:t>А</a:t>
            </a:r>
            <a:r>
              <a:rPr lang="en-US" sz="2101" dirty="0" smtClean="0">
                <a:latin typeface="Calibri" panose="020F0502020204030204" pitchFamily="34" charset="0"/>
              </a:rPr>
              <a:t> </a:t>
            </a:r>
            <a:r>
              <a:rPr lang="en-US" sz="2101" dirty="0">
                <a:latin typeface="Calibri" panose="020F0502020204030204" pitchFamily="34" charset="0"/>
              </a:rPr>
              <a:t>= [17; </a:t>
            </a:r>
            <a:r>
              <a:rPr lang="ru-RU" sz="2101" dirty="0" smtClean="0">
                <a:latin typeface="Calibri" panose="020F0502020204030204" pitchFamily="34" charset="0"/>
              </a:rPr>
              <a:t>29</a:t>
            </a:r>
            <a:r>
              <a:rPr lang="en-US" sz="2101" dirty="0" smtClean="0">
                <a:latin typeface="Calibri" panose="020F0502020204030204" pitchFamily="34" charset="0"/>
              </a:rPr>
              <a:t>]</a:t>
            </a:r>
            <a:r>
              <a:rPr lang="ru-RU" sz="2101" dirty="0" smtClean="0">
                <a:latin typeface="Calibri" panose="020F0502020204030204" pitchFamily="34" charset="0"/>
              </a:rPr>
              <a:t>, длина А 29 – 17 = 12</a:t>
            </a:r>
            <a:r>
              <a:rPr lang="en-US" sz="2101" dirty="0" smtClean="0">
                <a:latin typeface="Calibri" panose="020F0502020204030204" pitchFamily="34" charset="0"/>
              </a:rPr>
              <a:t> </a:t>
            </a:r>
            <a:endParaRPr lang="ru-RU" sz="2101" dirty="0" smtClean="0">
              <a:latin typeface="Calibri" panose="020F0502020204030204" pitchFamily="34" charset="0"/>
            </a:endParaRPr>
          </a:p>
          <a:p>
            <a:r>
              <a:rPr lang="ru-RU" sz="2101" dirty="0" smtClean="0">
                <a:latin typeface="Calibri" panose="020F0502020204030204" pitchFamily="34" charset="0"/>
              </a:rPr>
              <a:t>Ответ</a:t>
            </a:r>
            <a:r>
              <a:rPr lang="ru-RU" sz="2101" dirty="0">
                <a:latin typeface="Calibri" panose="020F0502020204030204" pitchFamily="34" charset="0"/>
              </a:rPr>
              <a:t>: 12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4436" y="3933057"/>
            <a:ext cx="437197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67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16</a:t>
            </a:r>
          </a:p>
          <a:p>
            <a:r>
              <a:rPr lang="ru-RU" dirty="0">
                <a:latin typeface="Calibri" panose="020F0502020204030204" pitchFamily="34" charset="0"/>
              </a:rPr>
              <a:t>Задание, проверяющее умение вычислить значение рекуррентного выражения. Средний процент выполнения – 59. </a:t>
            </a:r>
          </a:p>
          <a:p>
            <a:r>
              <a:rPr lang="ru-RU" dirty="0">
                <a:latin typeface="Calibri" panose="020F0502020204030204" pitchFamily="34" charset="0"/>
              </a:rPr>
              <a:t>Алгоритм вычисления значения функции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</a:t>
            </a:r>
            <a:r>
              <a:rPr lang="ru-RU" i="1" dirty="0">
                <a:latin typeface="Calibri" panose="020F0502020204030204" pitchFamily="34" charset="0"/>
              </a:rPr>
              <a:t>n</a:t>
            </a:r>
            <a:r>
              <a:rPr lang="ru-RU" dirty="0">
                <a:latin typeface="Calibri" panose="020F0502020204030204" pitchFamily="34" charset="0"/>
              </a:rPr>
              <a:t>), где </a:t>
            </a:r>
            <a:r>
              <a:rPr lang="ru-RU" i="1" dirty="0">
                <a:latin typeface="Calibri" panose="020F0502020204030204" pitchFamily="34" charset="0"/>
              </a:rPr>
              <a:t>n – </a:t>
            </a:r>
            <a:r>
              <a:rPr lang="ru-RU" dirty="0">
                <a:latin typeface="Calibri" panose="020F0502020204030204" pitchFamily="34" charset="0"/>
              </a:rPr>
              <a:t>целое неотрицательное число, задан следующими соотношениями: </a:t>
            </a:r>
          </a:p>
          <a:p>
            <a:r>
              <a:rPr lang="pt-BR" i="1" dirty="0">
                <a:latin typeface="Calibri" panose="020F0502020204030204" pitchFamily="34" charset="0"/>
              </a:rPr>
              <a:t>F</a:t>
            </a:r>
            <a:r>
              <a:rPr lang="pt-BR" dirty="0">
                <a:latin typeface="Calibri" panose="020F0502020204030204" pitchFamily="34" charset="0"/>
              </a:rPr>
              <a:t>(</a:t>
            </a:r>
            <a:r>
              <a:rPr lang="pt-BR" i="1" dirty="0">
                <a:latin typeface="Calibri" panose="020F0502020204030204" pitchFamily="34" charset="0"/>
              </a:rPr>
              <a:t>n</a:t>
            </a:r>
            <a:r>
              <a:rPr lang="pt-BR" dirty="0">
                <a:latin typeface="Calibri" panose="020F0502020204030204" pitchFamily="34" charset="0"/>
              </a:rPr>
              <a:t>) = 0 при </a:t>
            </a:r>
            <a:r>
              <a:rPr lang="pt-BR" i="1" dirty="0">
                <a:latin typeface="Calibri" panose="020F0502020204030204" pitchFamily="34" charset="0"/>
              </a:rPr>
              <a:t>n </a:t>
            </a:r>
            <a:r>
              <a:rPr lang="pt-BR" dirty="0">
                <a:latin typeface="Calibri" panose="020F0502020204030204" pitchFamily="34" charset="0"/>
              </a:rPr>
              <a:t>≤ 1; </a:t>
            </a:r>
          </a:p>
          <a:p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</a:t>
            </a:r>
            <a:r>
              <a:rPr lang="ru-RU" i="1" dirty="0">
                <a:latin typeface="Calibri" panose="020F0502020204030204" pitchFamily="34" charset="0"/>
              </a:rPr>
              <a:t>n</a:t>
            </a:r>
            <a:r>
              <a:rPr lang="ru-RU" dirty="0">
                <a:latin typeface="Calibri" panose="020F0502020204030204" pitchFamily="34" charset="0"/>
              </a:rPr>
              <a:t>) = (</a:t>
            </a:r>
            <a:r>
              <a:rPr lang="ru-RU" i="1" dirty="0">
                <a:latin typeface="Calibri" panose="020F0502020204030204" pitchFamily="34" charset="0"/>
              </a:rPr>
              <a:t>n + </a:t>
            </a:r>
            <a:r>
              <a:rPr lang="ru-RU" dirty="0">
                <a:latin typeface="Calibri" panose="020F0502020204030204" pitchFamily="34" charset="0"/>
              </a:rPr>
              <a:t>1) / 2 +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</a:t>
            </a:r>
            <a:r>
              <a:rPr lang="ru-RU" i="1" dirty="0">
                <a:latin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</a:rPr>
              <a:t>− 1), если </a:t>
            </a:r>
            <a:r>
              <a:rPr lang="ru-RU" i="1" dirty="0">
                <a:latin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</a:rPr>
              <a:t>&gt; 1 и при этом </a:t>
            </a:r>
            <a:r>
              <a:rPr lang="ru-RU" i="1" dirty="0">
                <a:latin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</a:rPr>
              <a:t>нечётно; </a:t>
            </a:r>
          </a:p>
          <a:p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</a:t>
            </a:r>
            <a:r>
              <a:rPr lang="ru-RU" i="1" dirty="0">
                <a:latin typeface="Calibri" panose="020F0502020204030204" pitchFamily="34" charset="0"/>
              </a:rPr>
              <a:t>n</a:t>
            </a:r>
            <a:r>
              <a:rPr lang="ru-RU" dirty="0">
                <a:latin typeface="Calibri" panose="020F0502020204030204" pitchFamily="34" charset="0"/>
              </a:rPr>
              <a:t>) = 2 ×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</a:t>
            </a:r>
            <a:r>
              <a:rPr lang="ru-RU" i="1" dirty="0">
                <a:latin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</a:rPr>
              <a:t>− 1) + 1, если </a:t>
            </a:r>
            <a:r>
              <a:rPr lang="ru-RU" i="1" dirty="0">
                <a:latin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</a:rPr>
              <a:t>&gt; 1 и при этом </a:t>
            </a:r>
            <a:r>
              <a:rPr lang="ru-RU" i="1" dirty="0">
                <a:latin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</a:rPr>
              <a:t>чётно. </a:t>
            </a:r>
          </a:p>
          <a:p>
            <a:r>
              <a:rPr lang="ru-RU" dirty="0">
                <a:latin typeface="Calibri" panose="020F0502020204030204" pitchFamily="34" charset="0"/>
              </a:rPr>
              <a:t>Чему равно значение функции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(33)? </a:t>
            </a:r>
          </a:p>
          <a:p>
            <a:r>
              <a:rPr lang="ru-RU" i="1" dirty="0">
                <a:latin typeface="Calibri" panose="020F0502020204030204" pitchFamily="34" charset="0"/>
              </a:rPr>
              <a:t>Примечание. </a:t>
            </a:r>
            <a:r>
              <a:rPr lang="ru-RU" dirty="0">
                <a:latin typeface="Calibri" panose="020F0502020204030204" pitchFamily="34" charset="0"/>
              </a:rPr>
              <a:t>При вычислении значения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(</a:t>
            </a:r>
            <a:r>
              <a:rPr lang="ru-RU" i="1" dirty="0">
                <a:latin typeface="Calibri" panose="020F0502020204030204" pitchFamily="34" charset="0"/>
              </a:rPr>
              <a:t>n</a:t>
            </a:r>
            <a:r>
              <a:rPr lang="ru-RU" dirty="0">
                <a:latin typeface="Calibri" panose="020F0502020204030204" pitchFamily="34" charset="0"/>
              </a:rPr>
              <a:t>) используется операция целочисленного деления. </a:t>
            </a:r>
          </a:p>
          <a:p>
            <a:r>
              <a:rPr lang="ru-RU" dirty="0">
                <a:latin typeface="Calibri" panose="020F0502020204030204" pitchFamily="34" charset="0"/>
              </a:rPr>
              <a:t>Ответ: 262124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968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16</a:t>
            </a:r>
          </a:p>
          <a:p>
            <a:pPr marL="0" indent="0">
              <a:buNone/>
            </a:pP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F(n):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&lt;= 1: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 % 2 !=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(n+1)//2 + F(n-1)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return 2*F(n-1) + 1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print(F(33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Ответ: 262124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19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196752"/>
            <a:ext cx="5800725" cy="1476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124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Успешные </a:t>
            </a:r>
            <a:r>
              <a:rPr lang="ru-RU" dirty="0" smtClean="0">
                <a:latin typeface="Calibri" panose="020F0502020204030204" pitchFamily="34" charset="0"/>
              </a:rPr>
              <a:t>задания базового уровня</a:t>
            </a:r>
            <a:endParaRPr lang="ru-RU" dirty="0">
              <a:latin typeface="Calibri" panose="020F0502020204030204" pitchFamily="34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227096"/>
              </p:ext>
            </p:extLst>
          </p:nvPr>
        </p:nvGraphicFramePr>
        <p:xfrm>
          <a:off x="822324" y="1700809"/>
          <a:ext cx="7998147" cy="4968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1413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16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 = [0*(34) for n in range (34)]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for n in range(34):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if n &lt;= 1: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F[n] = 0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n % 2 != 0: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F[n] = (n+1)//2 + F[n-1]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    F[n] = 2*F[n-1] + 1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print(F[33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 smtClean="0">
                <a:latin typeface="Calibri" panose="020F0502020204030204" pitchFamily="34" charset="0"/>
              </a:rPr>
              <a:t>Ответ: 262124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932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16</a:t>
            </a:r>
          </a:p>
          <a:p>
            <a:pPr marL="0" indent="0">
              <a:buNone/>
            </a:pP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ru-RU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ru-RU" dirty="0">
                <a:latin typeface="Calibri" panose="020F0502020204030204" pitchFamily="34" charset="0"/>
              </a:rPr>
              <a:t>Ячейки А3:В4 </a:t>
            </a:r>
            <a:r>
              <a:rPr lang="ru-RU" dirty="0" smtClean="0">
                <a:latin typeface="Calibri" panose="020F0502020204030204" pitchFamily="34" charset="0"/>
              </a:rPr>
              <a:t>заполняем до В34</a:t>
            </a:r>
            <a:endParaRPr lang="ru-RU" dirty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Ответ: 262124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21</a:t>
            </a:fld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7824" y="1628800"/>
            <a:ext cx="5800725" cy="14763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01" y="3100313"/>
            <a:ext cx="3930283" cy="148081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5326" y="4005064"/>
            <a:ext cx="3571875" cy="15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95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</a:rPr>
              <a:t>Спасибо за внимание!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500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971600" y="1629709"/>
            <a:ext cx="7920881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</a:t>
            </a:r>
            <a:r>
              <a:rPr lang="ru-RU" dirty="0">
                <a:latin typeface="Calibri" panose="020F0502020204030204" pitchFamily="34" charset="0"/>
              </a:rPr>
              <a:t>25. Задание, проверяющее </a:t>
            </a:r>
            <a:r>
              <a:rPr lang="ru-RU" dirty="0" smtClean="0">
                <a:latin typeface="Calibri" panose="020F0502020204030204" pitchFamily="34" charset="0"/>
              </a:rPr>
              <a:t>умение создавать </a:t>
            </a:r>
            <a:r>
              <a:rPr lang="ru-RU" dirty="0">
                <a:latin typeface="Calibri" panose="020F0502020204030204" pitchFamily="34" charset="0"/>
              </a:rPr>
              <a:t>собственные программы </a:t>
            </a:r>
            <a:r>
              <a:rPr lang="ru-RU" dirty="0" smtClean="0">
                <a:latin typeface="Calibri" panose="020F0502020204030204" pitchFamily="34" charset="0"/>
              </a:rPr>
              <a:t>для </a:t>
            </a:r>
            <a:r>
              <a:rPr lang="ru-RU" dirty="0">
                <a:latin typeface="Calibri" panose="020F0502020204030204" pitchFamily="34" charset="0"/>
              </a:rPr>
              <a:t>обработки целочисленной информации. Средний процент выполнения – </a:t>
            </a:r>
            <a:r>
              <a:rPr lang="ru-RU" dirty="0" smtClean="0">
                <a:latin typeface="Calibri" panose="020F0502020204030204" pitchFamily="34" charset="0"/>
              </a:rPr>
              <a:t>28,6. </a:t>
            </a:r>
            <a:endParaRPr lang="ru-RU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Пусть </a:t>
            </a:r>
            <a:r>
              <a:rPr lang="ru-RU" i="1" dirty="0">
                <a:latin typeface="Calibri" panose="020F0502020204030204" pitchFamily="34" charset="0"/>
              </a:rPr>
              <a:t>M </a:t>
            </a:r>
            <a:r>
              <a:rPr lang="ru-RU" dirty="0">
                <a:latin typeface="Calibri" panose="020F0502020204030204" pitchFamily="34" charset="0"/>
              </a:rPr>
              <a:t>– сумма минимального и максимального натуральных </a:t>
            </a:r>
            <a:r>
              <a:rPr lang="ru-RU" dirty="0" smtClean="0">
                <a:latin typeface="Calibri" panose="020F0502020204030204" pitchFamily="34" charset="0"/>
              </a:rPr>
              <a:t>делителей целого </a:t>
            </a:r>
            <a:r>
              <a:rPr lang="ru-RU" dirty="0">
                <a:latin typeface="Calibri" panose="020F0502020204030204" pitchFamily="34" charset="0"/>
              </a:rPr>
              <a:t>числа, не считая единицы и самого числа. Если таких </a:t>
            </a:r>
            <a:r>
              <a:rPr lang="ru-RU" dirty="0" smtClean="0">
                <a:latin typeface="Calibri" panose="020F0502020204030204" pitchFamily="34" charset="0"/>
              </a:rPr>
              <a:t>делителей у </a:t>
            </a:r>
            <a:r>
              <a:rPr lang="ru-RU" dirty="0">
                <a:latin typeface="Calibri" panose="020F0502020204030204" pitchFamily="34" charset="0"/>
              </a:rPr>
              <a:t>числа нет, то значение </a:t>
            </a:r>
            <a:r>
              <a:rPr lang="ru-RU" i="1" dirty="0">
                <a:latin typeface="Calibri" panose="020F0502020204030204" pitchFamily="34" charset="0"/>
              </a:rPr>
              <a:t>M </a:t>
            </a:r>
            <a:r>
              <a:rPr lang="ru-RU" dirty="0">
                <a:latin typeface="Calibri" panose="020F0502020204030204" pitchFamily="34" charset="0"/>
              </a:rPr>
              <a:t>считается равным нулю.</a:t>
            </a:r>
          </a:p>
          <a:p>
            <a:r>
              <a:rPr lang="ru-RU" dirty="0">
                <a:latin typeface="Calibri" panose="020F0502020204030204" pitchFamily="34" charset="0"/>
              </a:rPr>
              <a:t>Напишите программу, которая перебирает целые числа, </a:t>
            </a:r>
            <a:r>
              <a:rPr lang="ru-RU" dirty="0" err="1">
                <a:latin typeface="Calibri" panose="020F0502020204030204" pitchFamily="34" charset="0"/>
              </a:rPr>
              <a:t>бо́льшие</a:t>
            </a:r>
            <a:r>
              <a:rPr lang="ru-RU" dirty="0">
                <a:latin typeface="Calibri" panose="020F0502020204030204" pitchFamily="34" charset="0"/>
              </a:rPr>
              <a:t> 700 000</a:t>
            </a:r>
            <a:r>
              <a:rPr lang="ru-RU" dirty="0" smtClean="0">
                <a:latin typeface="Calibri" panose="020F0502020204030204" pitchFamily="34" charset="0"/>
              </a:rPr>
              <a:t>, в </a:t>
            </a:r>
            <a:r>
              <a:rPr lang="ru-RU" dirty="0">
                <a:latin typeface="Calibri" panose="020F0502020204030204" pitchFamily="34" charset="0"/>
              </a:rPr>
              <a:t>порядке возрастания и ищет среди них такие, для которых значение </a:t>
            </a:r>
            <a:r>
              <a:rPr lang="ru-RU" i="1" dirty="0" smtClean="0">
                <a:latin typeface="Calibri" panose="020F0502020204030204" pitchFamily="34" charset="0"/>
              </a:rPr>
              <a:t>M </a:t>
            </a:r>
            <a:r>
              <a:rPr lang="ru-RU" dirty="0" smtClean="0">
                <a:latin typeface="Calibri" panose="020F0502020204030204" pitchFamily="34" charset="0"/>
              </a:rPr>
              <a:t>оканчивается </a:t>
            </a:r>
            <a:r>
              <a:rPr lang="ru-RU" dirty="0">
                <a:latin typeface="Calibri" panose="020F0502020204030204" pitchFamily="34" charset="0"/>
              </a:rPr>
              <a:t>на 8. Выведите первые пять найденных </a:t>
            </a:r>
            <a:r>
              <a:rPr lang="ru-RU" dirty="0" smtClean="0">
                <a:latin typeface="Calibri" panose="020F0502020204030204" pitchFamily="34" charset="0"/>
              </a:rPr>
              <a:t>чисел и </a:t>
            </a:r>
            <a:r>
              <a:rPr lang="ru-RU" dirty="0">
                <a:latin typeface="Calibri" panose="020F0502020204030204" pitchFamily="34" charset="0"/>
              </a:rPr>
              <a:t>соответствующие им значения </a:t>
            </a:r>
            <a:r>
              <a:rPr lang="ru-RU" i="1" dirty="0">
                <a:latin typeface="Calibri" panose="020F0502020204030204" pitchFamily="34" charset="0"/>
              </a:rPr>
              <a:t>M</a:t>
            </a:r>
            <a:r>
              <a:rPr lang="ru-RU" dirty="0">
                <a:latin typeface="Calibri" panose="020F0502020204030204" pitchFamily="34" charset="0"/>
              </a:rPr>
              <a:t>.</a:t>
            </a:r>
          </a:p>
          <a:p>
            <a:r>
              <a:rPr lang="ru-RU" dirty="0">
                <a:latin typeface="Calibri" panose="020F0502020204030204" pitchFamily="34" charset="0"/>
              </a:rPr>
              <a:t>Формат вывода: для каждого из пяти таких найденных чисел в </a:t>
            </a:r>
            <a:r>
              <a:rPr lang="ru-RU" dirty="0" smtClean="0">
                <a:latin typeface="Calibri" panose="020F0502020204030204" pitchFamily="34" charset="0"/>
              </a:rPr>
              <a:t>отдельной строке </a:t>
            </a:r>
            <a:r>
              <a:rPr lang="ru-RU" dirty="0">
                <a:latin typeface="Calibri" panose="020F0502020204030204" pitchFamily="34" charset="0"/>
              </a:rPr>
              <a:t>сначала выводится само число, затем – значение </a:t>
            </a:r>
            <a:r>
              <a:rPr lang="ru-RU" i="1" dirty="0">
                <a:latin typeface="Calibri" panose="020F0502020204030204" pitchFamily="34" charset="0"/>
              </a:rPr>
              <a:t>М</a:t>
            </a:r>
            <a:r>
              <a:rPr lang="ru-RU" dirty="0" smtClean="0">
                <a:latin typeface="Calibri" panose="020F0502020204030204" pitchFamily="34" charset="0"/>
              </a:rPr>
              <a:t>. Строки </a:t>
            </a:r>
            <a:r>
              <a:rPr lang="ru-RU" dirty="0">
                <a:latin typeface="Calibri" panose="020F0502020204030204" pitchFamily="34" charset="0"/>
              </a:rPr>
              <a:t>выводятся в порядке возрастания найденных чисел.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522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25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k, x = 0, 700001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k &lt; 5: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M = 0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range(2,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(x**0.5)+1):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x %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0: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 x//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if M % 10 == 8: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k +=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print(x, M)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+=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857529" y="4183442"/>
            <a:ext cx="2448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latin typeface="Calibri" panose="020F0502020204030204" pitchFamily="34" charset="0"/>
              </a:rPr>
              <a:t>Ответ: </a:t>
            </a:r>
            <a:endParaRPr lang="ru-RU" sz="2100" dirty="0" smtClean="0">
              <a:latin typeface="Calibri" panose="020F0502020204030204" pitchFamily="34" charset="0"/>
            </a:endParaRPr>
          </a:p>
          <a:p>
            <a:r>
              <a:rPr lang="ru-RU" sz="2100" dirty="0" smtClean="0">
                <a:latin typeface="Calibri" panose="020F0502020204030204" pitchFamily="34" charset="0"/>
              </a:rPr>
              <a:t>700005 </a:t>
            </a:r>
            <a:r>
              <a:rPr lang="ru-RU" sz="2100" dirty="0">
                <a:latin typeface="Calibri" panose="020F0502020204030204" pitchFamily="34" charset="0"/>
              </a:rPr>
              <a:t>233338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700007 100008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700012 350008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700015 140008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700031 24168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1431758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Напишите программу, которая перебирает целые числа, </a:t>
            </a:r>
            <a:r>
              <a:rPr lang="ru-RU" dirty="0" err="1">
                <a:latin typeface="Calibri" panose="020F0502020204030204" pitchFamily="34" charset="0"/>
              </a:rPr>
              <a:t>бо́льшие</a:t>
            </a:r>
            <a:r>
              <a:rPr lang="ru-RU" dirty="0">
                <a:latin typeface="Calibri" panose="020F0502020204030204" pitchFamily="34" charset="0"/>
              </a:rPr>
              <a:t> 700 000, в порядке возрастания и ищет среди них такие, для которых значение </a:t>
            </a:r>
            <a:r>
              <a:rPr lang="ru-RU" i="1" dirty="0">
                <a:latin typeface="Calibri" panose="020F0502020204030204" pitchFamily="34" charset="0"/>
              </a:rPr>
              <a:t>M </a:t>
            </a:r>
            <a:r>
              <a:rPr lang="ru-RU" dirty="0">
                <a:latin typeface="Calibri" panose="020F0502020204030204" pitchFamily="34" charset="0"/>
              </a:rPr>
              <a:t>оканчивается на 8. Выведите первые пять найденных чисел и соответствующие им значения </a:t>
            </a:r>
            <a:r>
              <a:rPr lang="ru-RU" i="1" dirty="0">
                <a:latin typeface="Calibri" panose="020F0502020204030204" pitchFamily="34" charset="0"/>
              </a:rPr>
              <a:t>M</a:t>
            </a:r>
            <a:r>
              <a:rPr lang="ru-RU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5056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</a:t>
            </a:r>
            <a:r>
              <a:rPr lang="ru-RU" dirty="0">
                <a:latin typeface="Calibri" panose="020F0502020204030204" pitchFamily="34" charset="0"/>
              </a:rPr>
              <a:t>25. Средний процент выполнения – </a:t>
            </a:r>
            <a:r>
              <a:rPr lang="ru-RU" dirty="0" smtClean="0">
                <a:latin typeface="Calibri" panose="020F0502020204030204" pitchFamily="34" charset="0"/>
              </a:rPr>
              <a:t>28,6.</a:t>
            </a:r>
            <a:endParaRPr lang="ru-RU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Напишите </a:t>
            </a:r>
            <a:r>
              <a:rPr lang="ru-RU" dirty="0">
                <a:latin typeface="Calibri" panose="020F0502020204030204" pitchFamily="34" charset="0"/>
              </a:rPr>
              <a:t>программу, которая перебирает целые числа, </a:t>
            </a:r>
            <a:r>
              <a:rPr lang="ru-RU" dirty="0" smtClean="0">
                <a:latin typeface="Calibri" panose="020F0502020204030204" pitchFamily="34" charset="0"/>
              </a:rPr>
              <a:t>большие </a:t>
            </a:r>
            <a:r>
              <a:rPr lang="ru-RU" dirty="0">
                <a:latin typeface="Calibri" panose="020F0502020204030204" pitchFamily="34" charset="0"/>
              </a:rPr>
              <a:t>700 000, в порядке возрастания и ищет среди них такие, у которых есть натуральный делитель, оканчивающийся на цифру 9 и не равный ни самому числу, ни числу 9. </a:t>
            </a:r>
            <a:endParaRPr lang="ru-RU" dirty="0" smtClean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Вывести </a:t>
            </a:r>
            <a:r>
              <a:rPr lang="ru-RU" dirty="0">
                <a:latin typeface="Calibri" panose="020F0502020204030204" pitchFamily="34" charset="0"/>
              </a:rPr>
              <a:t>первые пять найденных чисел и для каждого минимальный делитель, оканчивающийся на цифру 9, не равный ни самому числу, ни числу 9. </a:t>
            </a:r>
          </a:p>
          <a:p>
            <a:r>
              <a:rPr lang="ru-RU" dirty="0">
                <a:latin typeface="Calibri" panose="020F0502020204030204" pitchFamily="34" charset="0"/>
              </a:rPr>
              <a:t>Формат вывода: для каждого из пяти таких найденных чисел в отдельной строке сначала выводится само число, затем – значение наименьшего делителя, оканчивающегося на цифру 9, не равного ни самому числу, ни числу 9. </a:t>
            </a:r>
          </a:p>
          <a:p>
            <a:r>
              <a:rPr lang="ru-RU" dirty="0">
                <a:latin typeface="Calibri" panose="020F0502020204030204" pitchFamily="34" charset="0"/>
              </a:rPr>
              <a:t>Строки выводятся в порядке возрастания найденных чисел. 	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7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25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k, x = 0, 700001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while k &lt; 5: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for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range(10, x):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x %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== 0 and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% 10 == 9: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k += 1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print(x,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break</a:t>
            </a:r>
          </a:p>
          <a:p>
            <a:pPr marL="0" indent="0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x += 1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857529" y="4183442"/>
            <a:ext cx="244827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latin typeface="Calibri" panose="020F0502020204030204" pitchFamily="34" charset="0"/>
              </a:rPr>
              <a:t>Ответ: </a:t>
            </a:r>
            <a:endParaRPr lang="ru-RU" sz="2100" dirty="0" smtClean="0">
              <a:latin typeface="Calibri" panose="020F0502020204030204" pitchFamily="34" charset="0"/>
            </a:endParaRPr>
          </a:p>
          <a:p>
            <a:r>
              <a:rPr lang="ru-RU" sz="2100" dirty="0">
                <a:latin typeface="Calibri" panose="020F0502020204030204" pitchFamily="34" charset="0"/>
              </a:rPr>
              <a:t>700002 29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700003 18919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700004 139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700005 69</a:t>
            </a:r>
          </a:p>
          <a:p>
            <a:r>
              <a:rPr lang="ru-RU" sz="2100" dirty="0">
                <a:latin typeface="Calibri" panose="020F0502020204030204" pitchFamily="34" charset="0"/>
              </a:rPr>
              <a:t>700011 39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067944" y="1431758"/>
            <a:ext cx="4788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Найдите </a:t>
            </a:r>
            <a:r>
              <a:rPr lang="ru-RU" dirty="0">
                <a:latin typeface="Calibri" panose="020F0502020204030204" pitchFamily="34" charset="0"/>
              </a:rPr>
              <a:t>первые пять </a:t>
            </a:r>
            <a:r>
              <a:rPr lang="ru-RU" dirty="0" smtClean="0">
                <a:latin typeface="Calibri" panose="020F0502020204030204" pitchFamily="34" charset="0"/>
              </a:rPr>
              <a:t>чисел, </a:t>
            </a:r>
            <a:r>
              <a:rPr lang="ru-RU" dirty="0" err="1">
                <a:latin typeface="Calibri" panose="020F0502020204030204" pitchFamily="34" charset="0"/>
              </a:rPr>
              <a:t>бо́льшие</a:t>
            </a:r>
            <a:r>
              <a:rPr lang="ru-RU" dirty="0">
                <a:latin typeface="Calibri" panose="020F0502020204030204" pitchFamily="34" charset="0"/>
              </a:rPr>
              <a:t> </a:t>
            </a:r>
            <a:r>
              <a:rPr lang="ru-RU" dirty="0" smtClean="0">
                <a:latin typeface="Calibri" panose="020F0502020204030204" pitchFamily="34" charset="0"/>
              </a:rPr>
              <a:t>700000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dirty="0" smtClean="0">
                <a:latin typeface="Calibri" panose="020F0502020204030204" pitchFamily="34" charset="0"/>
              </a:rPr>
              <a:t>у </a:t>
            </a:r>
            <a:r>
              <a:rPr lang="ru-RU" dirty="0">
                <a:latin typeface="Calibri" panose="020F0502020204030204" pitchFamily="34" charset="0"/>
              </a:rPr>
              <a:t>которых есть натуральный делитель, оканчивающийся на цифру 9 и не равный ни самому числу, ни числу </a:t>
            </a:r>
            <a:r>
              <a:rPr lang="ru-RU" dirty="0" smtClean="0">
                <a:latin typeface="Calibri" panose="020F0502020204030204" pitchFamily="34" charset="0"/>
              </a:rPr>
              <a:t>9. Для каждого выведите число и минимальный делитель. </a:t>
            </a:r>
            <a:endParaRPr lang="ru-R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25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Задание 27. </a:t>
            </a:r>
            <a:r>
              <a:rPr lang="ru-RU" dirty="0">
                <a:latin typeface="Calibri" panose="020F0502020204030204" pitchFamily="34" charset="0"/>
              </a:rPr>
              <a:t>Средний процент выполнения – </a:t>
            </a:r>
            <a:r>
              <a:rPr lang="ru-RU" dirty="0" smtClean="0">
                <a:latin typeface="Calibri" panose="020F0502020204030204" pitchFamily="34" charset="0"/>
              </a:rPr>
              <a:t>5,7.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Дана последовательность из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натуральных чисел. Рассматриваются все её непрерывные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подпоследовательности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, такие что сумма элементов каждой из них кратна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k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= 43. Найдите среди них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подпоследовательность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с максимальной суммой, определите её длину. Если таких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подпоследовательностей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найдено несколько, в ответе укажите количество элементов самой короткой из них. </a:t>
            </a:r>
          </a:p>
          <a:p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Даны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два входных файла (файл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и файл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), каждый из которых содержит в первой строке количество чисел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(1 ≤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≤ 10 000 000). Каждая из следующих </a:t>
            </a:r>
            <a:r>
              <a:rPr lang="ru-RU" i="1" dirty="0">
                <a:latin typeface="Calibri" panose="020F0502020204030204" pitchFamily="34" charset="0"/>
                <a:cs typeface="Calibri" panose="020F0502020204030204" pitchFamily="34" charset="0"/>
              </a:rPr>
              <a:t>N 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строк содержит одно натуральное число, не превышающее 10 000. </a:t>
            </a:r>
            <a:endParaRPr lang="ru-RU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Ответ: [185; 329329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9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27</a:t>
            </a:r>
            <a:endParaRPr lang="ru-RU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k,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s, a </a:t>
            </a: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43, 0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,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[]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 []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 = open('27_B.txt')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in range(N):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x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f.readline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())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if 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s+x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 % k == 0: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 += x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a += 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else: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d.append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(a)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ans.append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(s)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s, a = 0, 0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m =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ans.index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(max(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ans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print(d[m])</a:t>
            </a:r>
            <a:endParaRPr lang="ru-RU" sz="20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852171" y="5671804"/>
            <a:ext cx="244827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>
                <a:latin typeface="Calibri" panose="020F0502020204030204" pitchFamily="34" charset="0"/>
              </a:rPr>
              <a:t>Ответ</a:t>
            </a:r>
            <a:r>
              <a:rPr lang="ru-RU" sz="2100" dirty="0" smtClean="0">
                <a:latin typeface="Calibri" panose="020F0502020204030204" pitchFamily="34" charset="0"/>
              </a:rPr>
              <a:t>:</a:t>
            </a:r>
            <a:r>
              <a:rPr lang="en-US" sz="2100" dirty="0" smtClean="0">
                <a:latin typeface="Calibri" panose="020F0502020204030204" pitchFamily="34" charset="0"/>
              </a:rPr>
              <a:t> 185, 329329</a:t>
            </a:r>
            <a:endParaRPr lang="ru-RU" sz="2100" dirty="0">
              <a:latin typeface="Calibri" panose="020F0502020204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76464" y="1772816"/>
            <a:ext cx="47880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Найдите все </a:t>
            </a:r>
            <a:r>
              <a:rPr lang="ru-RU" dirty="0" smtClean="0">
                <a:latin typeface="Calibri" panose="020F0502020204030204" pitchFamily="34" charset="0"/>
              </a:rPr>
              <a:t>непрерывные </a:t>
            </a:r>
            <a:r>
              <a:rPr lang="ru-RU" dirty="0" err="1">
                <a:latin typeface="Calibri" panose="020F0502020204030204" pitchFamily="34" charset="0"/>
              </a:rPr>
              <a:t>подпоследовательности</a:t>
            </a:r>
            <a:r>
              <a:rPr lang="ru-RU" dirty="0">
                <a:latin typeface="Calibri" panose="020F0502020204030204" pitchFamily="34" charset="0"/>
              </a:rPr>
              <a:t>, такие </a:t>
            </a:r>
            <a:r>
              <a:rPr lang="ru-RU" dirty="0" smtClean="0">
                <a:latin typeface="Calibri" panose="020F0502020204030204" pitchFamily="34" charset="0"/>
              </a:rPr>
              <a:t>что </a:t>
            </a:r>
            <a:r>
              <a:rPr lang="ru-RU" dirty="0">
                <a:latin typeface="Calibri" panose="020F0502020204030204" pitchFamily="34" charset="0"/>
              </a:rPr>
              <a:t>сумма элементов каждой из них кратна k = 43. Найдите среди них </a:t>
            </a:r>
            <a:r>
              <a:rPr lang="ru-RU" dirty="0" err="1">
                <a:latin typeface="Calibri" panose="020F0502020204030204" pitchFamily="34" charset="0"/>
              </a:rPr>
              <a:t>подпоследовательность</a:t>
            </a:r>
            <a:r>
              <a:rPr lang="ru-RU" dirty="0">
                <a:latin typeface="Calibri" panose="020F0502020204030204" pitchFamily="34" charset="0"/>
              </a:rPr>
              <a:t> с максимальной суммой, определите её длину.</a:t>
            </a:r>
          </a:p>
        </p:txBody>
      </p:sp>
    </p:spTree>
    <p:extLst>
      <p:ext uri="{BB962C8B-B14F-4D97-AF65-F5344CB8AC3E}">
        <p14:creationId xmlns:p14="http://schemas.microsoft.com/office/powerpoint/2010/main" val="928213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</a:rPr>
              <a:t>Рекомендации по подготовке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4" name="Объект 3"/>
          <p:cNvSpPr txBox="1">
            <a:spLocks/>
          </p:cNvSpPr>
          <p:nvPr/>
        </p:nvSpPr>
        <p:spPr>
          <a:xfrm>
            <a:off x="1195389" y="1628800"/>
            <a:ext cx="7574875" cy="5040560"/>
          </a:xfrm>
          <a:prstGeom prst="rect">
            <a:avLst/>
          </a:prstGeom>
        </p:spPr>
        <p:txBody>
          <a:bodyPr>
            <a:noAutofit/>
          </a:bodyPr>
          <a:lstStyle>
            <a:lvl1pPr marL="185215" indent="-185215" algn="l" defTabSz="685983" rtl="0" eaLnBrk="1" latinLnBrk="0" hangingPunct="1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9609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4002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8395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2788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5718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31574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5967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80361" indent="-185215" algn="l" defTabSz="685983" rtl="0" eaLnBrk="1" latinLnBrk="0" hangingPunct="1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latin typeface="Calibri" panose="020F0502020204030204" pitchFamily="34" charset="0"/>
              </a:rPr>
              <a:t>При подготовке обучающихся к ЕГЭ 2022 г., </a:t>
            </a:r>
            <a:r>
              <a:rPr lang="ru-RU" dirty="0" smtClean="0">
                <a:latin typeface="Calibri" panose="020F0502020204030204" pitchFamily="34" charset="0"/>
              </a:rPr>
              <a:t>необходимо </a:t>
            </a:r>
            <a:r>
              <a:rPr lang="ru-RU" dirty="0">
                <a:latin typeface="Calibri" panose="020F0502020204030204" pitchFamily="34" charset="0"/>
              </a:rPr>
              <a:t>уделить особое внимание: </a:t>
            </a:r>
          </a:p>
          <a:p>
            <a:r>
              <a:rPr lang="ru-RU" dirty="0">
                <a:latin typeface="Calibri" panose="020F0502020204030204" pitchFamily="34" charset="0"/>
              </a:rPr>
              <a:t>практическому программированию, включая работу с файлами при вводе-выводе данных, работу с массивами, сортировку, обработку числовой и символьной информации; </a:t>
            </a:r>
            <a:endParaRPr lang="ru-RU" dirty="0" smtClean="0">
              <a:latin typeface="Calibri" panose="020F0502020204030204" pitchFamily="34" charset="0"/>
            </a:endParaRPr>
          </a:p>
          <a:p>
            <a:r>
              <a:rPr lang="ru-RU" dirty="0" smtClean="0">
                <a:latin typeface="Calibri" panose="020F0502020204030204" pitchFamily="34" charset="0"/>
              </a:rPr>
              <a:t>организации </a:t>
            </a:r>
            <a:r>
              <a:rPr lang="ru-RU" dirty="0">
                <a:latin typeface="Calibri" panose="020F0502020204030204" pitchFamily="34" charset="0"/>
              </a:rPr>
              <a:t>вычислений в электронных </a:t>
            </a:r>
            <a:r>
              <a:rPr lang="ru-RU" dirty="0" smtClean="0">
                <a:latin typeface="Calibri" panose="020F0502020204030204" pitchFamily="34" charset="0"/>
              </a:rPr>
              <a:t>таблицах; </a:t>
            </a:r>
          </a:p>
          <a:p>
            <a:r>
              <a:rPr lang="ru-RU" dirty="0" smtClean="0">
                <a:latin typeface="Calibri" panose="020F0502020204030204" pitchFamily="34" charset="0"/>
              </a:rPr>
              <a:t>усвоение </a:t>
            </a:r>
            <a:r>
              <a:rPr lang="ru-RU" dirty="0">
                <a:latin typeface="Calibri" panose="020F0502020204030204" pitchFamily="34" charset="0"/>
              </a:rPr>
              <a:t>теоретических основ информатики, в том числе раздела «Основы логики», с учетом тесных </a:t>
            </a:r>
            <a:r>
              <a:rPr lang="ru-RU" dirty="0" err="1">
                <a:latin typeface="Calibri" panose="020F0502020204030204" pitchFamily="34" charset="0"/>
              </a:rPr>
              <a:t>межпредметных</a:t>
            </a:r>
            <a:r>
              <a:rPr lang="ru-RU" dirty="0">
                <a:latin typeface="Calibri" panose="020F0502020204030204" pitchFamily="34" charset="0"/>
              </a:rPr>
              <a:t> связей информатики с математикой, а также на развитие </a:t>
            </a:r>
            <a:r>
              <a:rPr lang="ru-RU" dirty="0" err="1">
                <a:latin typeface="Calibri" panose="020F0502020204030204" pitchFamily="34" charset="0"/>
              </a:rPr>
              <a:t>метапредметной</a:t>
            </a:r>
            <a:r>
              <a:rPr lang="ru-RU" dirty="0">
                <a:latin typeface="Calibri" panose="020F0502020204030204" pitchFamily="34" charset="0"/>
              </a:rPr>
              <a:t> способности к логическому мышлению. </a:t>
            </a:r>
          </a:p>
          <a:p>
            <a:r>
              <a:rPr lang="ru-RU" dirty="0">
                <a:latin typeface="Calibri" panose="020F0502020204030204" pitchFamily="34" charset="0"/>
              </a:rPr>
              <a:t>При выполнении заданий с развернутым ответом значительная часть ошибок экзаменуемых обусловлена недостаточным развитием у них таких </a:t>
            </a:r>
            <a:r>
              <a:rPr lang="ru-RU" dirty="0" err="1">
                <a:latin typeface="Calibri" panose="020F0502020204030204" pitchFamily="34" charset="0"/>
              </a:rPr>
              <a:t>метапредметных</a:t>
            </a:r>
            <a:r>
              <a:rPr lang="ru-RU" dirty="0">
                <a:latin typeface="Calibri" panose="020F0502020204030204" pitchFamily="34" charset="0"/>
              </a:rPr>
              <a:t> навыков, как анализ условия задания, способность к самопроверке. </a:t>
            </a:r>
          </a:p>
          <a:p>
            <a:pPr>
              <a:lnSpc>
                <a:spcPct val="100000"/>
              </a:lnSpc>
            </a:pPr>
            <a:endParaRPr lang="ru-RU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ru-RU" dirty="0" smtClean="0">
              <a:latin typeface="Calibri" panose="020F0502020204030204" pitchFamily="34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65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" panose="020F0502020204030204" pitchFamily="34" charset="0"/>
              </a:rPr>
              <a:t>Результаты ЕГЭ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B3E-E629-4BC4-AEBE-D96EDF5E950B}" type="slidenum">
              <a:rPr lang="ru-RU" smtClean="0"/>
              <a:t>3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845733"/>
            <a:ext cx="7395160" cy="433434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Calibri" panose="020F0502020204030204" pitchFamily="34" charset="0"/>
              </a:rPr>
              <a:t>В </a:t>
            </a:r>
            <a:r>
              <a:rPr lang="ru-RU" sz="2400" dirty="0" smtClean="0">
                <a:latin typeface="Calibri" panose="020F0502020204030204" pitchFamily="34" charset="0"/>
              </a:rPr>
              <a:t>2021 </a:t>
            </a:r>
            <a:r>
              <a:rPr lang="ru-RU" sz="2400" dirty="0">
                <a:latin typeface="Calibri" panose="020F0502020204030204" pitchFamily="34" charset="0"/>
              </a:rPr>
              <a:t>году самые высокие результаты экзаменуемые показывают при выполнении заданий базового уровня на применение известных алгоритмов в стандартных ситуациях. </a:t>
            </a:r>
            <a:endParaRPr lang="ru-RU" sz="2400" dirty="0" smtClean="0">
              <a:latin typeface="Calibri" panose="020F0502020204030204" pitchFamily="34" charset="0"/>
            </a:endParaRPr>
          </a:p>
          <a:p>
            <a:r>
              <a:rPr lang="ru-RU" sz="2400" dirty="0" smtClean="0">
                <a:latin typeface="Calibri" panose="020F0502020204030204" pitchFamily="34" charset="0"/>
              </a:rPr>
              <a:t>В </a:t>
            </a:r>
            <a:r>
              <a:rPr lang="ru-RU" sz="2400" dirty="0">
                <a:latin typeface="Calibri" panose="020F0502020204030204" pitchFamily="34" charset="0"/>
              </a:rPr>
              <a:t>то же время при выполнении ряда заданий базового уровня сложности у участников возникают проблемы, примером такого задания является задание на проверку умения определять объем </a:t>
            </a:r>
            <a:r>
              <a:rPr lang="ru-RU" sz="2400" dirty="0" smtClean="0">
                <a:latin typeface="Calibri" panose="020F0502020204030204" pitchFamily="34" charset="0"/>
              </a:rPr>
              <a:t>памяти. </a:t>
            </a:r>
            <a:endParaRPr lang="ru-RU" sz="2400" dirty="0">
              <a:latin typeface="Calibri" panose="020F0502020204030204" pitchFamily="34" charset="0"/>
            </a:endParaRPr>
          </a:p>
          <a:p>
            <a:r>
              <a:rPr lang="ru-RU" sz="2400" dirty="0">
                <a:latin typeface="Calibri" panose="020F0502020204030204" pitchFamily="34" charset="0"/>
              </a:rPr>
              <a:t>Успешно выполненными оказались задания </a:t>
            </a:r>
            <a:r>
              <a:rPr lang="ru-RU" sz="2400" dirty="0" smtClean="0">
                <a:latin typeface="Calibri" panose="020F0502020204030204" pitchFamily="34" charset="0"/>
              </a:rPr>
              <a:t>1, </a:t>
            </a:r>
            <a:r>
              <a:rPr lang="ru-RU" sz="2400" dirty="0">
                <a:latin typeface="Calibri" panose="020F0502020204030204" pitchFamily="34" charset="0"/>
              </a:rPr>
              <a:t>2</a:t>
            </a:r>
            <a:r>
              <a:rPr lang="ru-RU" sz="2400" dirty="0" smtClean="0">
                <a:latin typeface="Calibri" panose="020F0502020204030204" pitchFamily="34" charset="0"/>
              </a:rPr>
              <a:t>, 4, 6, 9, 10 </a:t>
            </a:r>
            <a:r>
              <a:rPr lang="ru-RU" sz="2400" dirty="0">
                <a:latin typeface="Calibri" panose="020F0502020204030204" pitchFamily="34" charset="0"/>
              </a:rPr>
              <a:t>и </a:t>
            </a:r>
            <a:r>
              <a:rPr lang="ru-RU" sz="2400" dirty="0" smtClean="0">
                <a:latin typeface="Calibri" panose="020F0502020204030204" pitchFamily="34" charset="0"/>
              </a:rPr>
              <a:t>задания на анализ игры.</a:t>
            </a:r>
            <a:endParaRPr lang="ru-RU" sz="2400" dirty="0">
              <a:latin typeface="Calibri" panose="020F0502020204030204" pitchFamily="34" charset="0"/>
            </a:endParaRPr>
          </a:p>
          <a:p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49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Calibri" panose="020F0502020204030204" pitchFamily="34" charset="0"/>
              </a:rPr>
              <a:t>Спасибо за внимание!</a:t>
            </a:r>
            <a:endParaRPr lang="ru-RU" dirty="0">
              <a:latin typeface="Calibri" panose="020F0502020204030204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919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</a:t>
            </a:r>
            <a:r>
              <a:rPr lang="ru-RU" dirty="0"/>
              <a:t>, вызвавшие затруднения: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34517298"/>
              </p:ext>
            </p:extLst>
          </p:nvPr>
        </p:nvGraphicFramePr>
        <p:xfrm>
          <a:off x="971599" y="1417638"/>
          <a:ext cx="7562802" cy="5323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6856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Calibri" panose="020F0502020204030204" pitchFamily="34" charset="0"/>
              </a:rPr>
              <a:t>Результаты ЕГЭ</a:t>
            </a:r>
            <a:endParaRPr lang="ru-RU" sz="2800" dirty="0">
              <a:latin typeface="Calibri" panose="020F0502020204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335B3E-E629-4BC4-AEBE-D96EDF5E950B}" type="slidenum">
              <a:rPr lang="ru-RU" smtClean="0"/>
              <a:t>5</a:t>
            </a:fld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971600" y="1845733"/>
            <a:ext cx="7395160" cy="433434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Типичными недостатками </a:t>
            </a:r>
            <a:r>
              <a:rPr lang="ru-RU" dirty="0">
                <a:latin typeface="Calibri" panose="020F0502020204030204" pitchFamily="34" charset="0"/>
              </a:rPr>
              <a:t>в образовательной подготовке участников ЕГЭ по информатике в 2021 г., как и в прошлые годы, влекущими низкий средний процент выполнения отдельных заданий базового и повышенного уровней сложности, являются пробелы в базовых знаниях курса информатики, таких как алфавитный подход к измерению информации, кодирование информации словами фиксированной длины над некоторым алфавитом, знание основных понятий и законов математической логики. </a:t>
            </a:r>
            <a:endParaRPr lang="ru-RU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1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704857" cy="4470983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3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</a:t>
            </a:r>
            <a:r>
              <a:rPr lang="ru-RU" dirty="0">
                <a:latin typeface="Calibri" panose="020F0502020204030204" pitchFamily="34" charset="0"/>
              </a:rPr>
              <a:t>, проверяющее знание о технологии хранения, поиска и сортировки информации в базах данных. / Средний процент выполнения задания – 58. </a:t>
            </a:r>
            <a:endParaRPr lang="ru-RU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В задании представлены </a:t>
            </a:r>
            <a:r>
              <a:rPr lang="ru-RU" dirty="0">
                <a:latin typeface="Calibri" panose="020F0502020204030204" pitchFamily="34" charset="0"/>
              </a:rPr>
              <a:t>два фрагмента таблиц из базы данных о жителях микрорайона. Каждая строка таблицы 2 содержит информацию о ребёнке и об одном из его родителей. Информация представлена значением поля ID в соответствующей строке таблицы 1. 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Необходимо было определить </a:t>
            </a:r>
            <a:r>
              <a:rPr lang="ru-RU" dirty="0">
                <a:latin typeface="Calibri" panose="020F0502020204030204" pitchFamily="34" charset="0"/>
              </a:rPr>
              <a:t>на основании приведённых данных, у скольких жителей есть хотя бы один внук или одна внучка, родившийся (родившаяся) в одном городе с ними. При вычислении ответа учитывайте только информацию из приведённых фрагментов таблиц.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929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574875" cy="4751619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7</a:t>
            </a:r>
          </a:p>
          <a:p>
            <a:pPr>
              <a:lnSpc>
                <a:spcPct val="100000"/>
              </a:lnSpc>
            </a:pPr>
            <a:r>
              <a:rPr lang="ru-RU" dirty="0" smtClean="0">
                <a:latin typeface="Calibri" panose="020F0502020204030204" pitchFamily="34" charset="0"/>
              </a:rPr>
              <a:t>Задание базового </a:t>
            </a:r>
            <a:r>
              <a:rPr lang="ru-RU" dirty="0">
                <a:latin typeface="Calibri" panose="020F0502020204030204" pitchFamily="34" charset="0"/>
              </a:rPr>
              <a:t>уровня сложности, проверяющее умение определять объём памяти, необходимый для хранения графической информации. </a:t>
            </a:r>
            <a:r>
              <a:rPr lang="ru-RU" dirty="0" smtClean="0">
                <a:latin typeface="Calibri" panose="020F0502020204030204" pitchFamily="34" charset="0"/>
              </a:rPr>
              <a:t>/ </a:t>
            </a:r>
            <a:r>
              <a:rPr lang="ru-RU" dirty="0">
                <a:latin typeface="Calibri" panose="020F0502020204030204" pitchFamily="34" charset="0"/>
              </a:rPr>
              <a:t>Средний процент выполнения задания – </a:t>
            </a:r>
            <a:r>
              <a:rPr lang="ru-RU" dirty="0" smtClean="0">
                <a:latin typeface="Calibri" panose="020F0502020204030204" pitchFamily="34" charset="0"/>
              </a:rPr>
              <a:t>56. </a:t>
            </a:r>
          </a:p>
          <a:p>
            <a:pPr>
              <a:lnSpc>
                <a:spcPct val="100000"/>
              </a:lnSpc>
            </a:pPr>
            <a:r>
              <a:rPr lang="ru-RU" dirty="0">
                <a:latin typeface="Calibri" panose="020F0502020204030204" pitchFamily="34" charset="0"/>
              </a:rPr>
              <a:t>Для хранения растрового изображения размером 357 × 512 пикселей отведено не более 119 Кбайт памяти без учёта размера заголовка файла. Для кодирования цвета каждого пикселя используется одинаковое количество бит, коды пикселей записываются в файл один за другим без промежутков. Какое максимальное количество цветов можно использовать в палитре изображения? </a:t>
            </a:r>
            <a:endParaRPr lang="ru-RU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ru-RU" dirty="0">
                <a:latin typeface="Calibri" panose="020F0502020204030204" pitchFamily="34" charset="0"/>
              </a:rPr>
              <a:t>Ответ: 32 </a:t>
            </a:r>
            <a:endParaRPr lang="ru-RU" sz="23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06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967133" y="1686526"/>
            <a:ext cx="7795524" cy="4470983"/>
          </a:xfrm>
        </p:spPr>
        <p:txBody>
          <a:bodyPr>
            <a:noAutofit/>
          </a:bodyPr>
          <a:lstStyle/>
          <a:p>
            <a:r>
              <a:rPr lang="ru-RU" dirty="0">
                <a:latin typeface="Calibri" panose="020F0502020204030204" pitchFamily="34" charset="0"/>
              </a:rPr>
              <a:t>Для хранения растрового изображения размером 357 × 512 пикселей отведено не более 119 Кбайт памяти без учёта размера заголовка файла. Для кодирования цвета каждого пикселя используется одинаковое количество бит, коды пикселей записываются в файл один за другим без промежутков. Какое максимальное количество цветов можно использовать в палитре изображения?</a:t>
            </a:r>
            <a:r>
              <a:rPr lang="ru-RU" sz="2100" i="1" dirty="0" smtClean="0">
                <a:latin typeface="Calibri" panose="020F0502020204030204" pitchFamily="34" charset="0"/>
              </a:rPr>
              <a:t> </a:t>
            </a:r>
          </a:p>
          <a:p>
            <a:r>
              <a:rPr lang="ru-RU" sz="2100" dirty="0" smtClean="0">
                <a:latin typeface="Calibri" panose="020F0502020204030204" pitchFamily="34" charset="0"/>
              </a:rPr>
              <a:t>Решение: </a:t>
            </a:r>
            <a:br>
              <a:rPr lang="ru-RU" sz="2100" dirty="0" smtClean="0">
                <a:latin typeface="Calibri" panose="020F0502020204030204" pitchFamily="34" charset="0"/>
              </a:rPr>
            </a:br>
            <a:endParaRPr lang="ru-RU" sz="2100" dirty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9314501"/>
              </p:ext>
            </p:extLst>
          </p:nvPr>
        </p:nvGraphicFramePr>
        <p:xfrm>
          <a:off x="1403351" y="4249738"/>
          <a:ext cx="4752826" cy="8358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33" name="Формула" r:id="rId3" imgW="2311200" imgH="419040" progId="Equation.3">
                  <p:embed/>
                </p:oleObj>
              </mc:Choice>
              <mc:Fallback>
                <p:oleObj name="Формула" r:id="rId3" imgW="2311200" imgH="419040" progId="Equation.3">
                  <p:embed/>
                  <p:pic>
                    <p:nvPicPr>
                      <p:cNvPr id="3" name="Объект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351" y="4249738"/>
                        <a:ext cx="4752826" cy="8358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67133" y="5441835"/>
            <a:ext cx="6773377" cy="8150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5215" indent="-185215" defTabSz="685983">
              <a:lnSpc>
                <a:spcPct val="90000"/>
              </a:lnSpc>
              <a:spcBef>
                <a:spcPts val="1050"/>
              </a:spcBef>
              <a:buFont typeface="Euphemia" pitchFamily="34" charset="0"/>
              <a:buChar char="›"/>
              <a:defRPr sz="2101">
                <a:latin typeface="Calibri" panose="020F0502020204030204" pitchFamily="34" charset="0"/>
              </a:defRPr>
            </a:lvl1pPr>
            <a:lvl2pPr marL="459609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</a:lvl2pPr>
            <a:lvl3pPr marL="734002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500"/>
            </a:lvl3pPr>
            <a:lvl4pPr marL="1008395" indent="-185215" defTabSz="685983">
              <a:lnSpc>
                <a:spcPct val="90000"/>
              </a:lnSpc>
              <a:spcBef>
                <a:spcPts val="450"/>
              </a:spcBef>
              <a:buFont typeface="Arial" pitchFamily="34" charset="0"/>
              <a:buChar char="–"/>
              <a:defRPr sz="1350"/>
            </a:lvl4pPr>
            <a:lvl5pPr marL="1282788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/>
            </a:lvl5pPr>
            <a:lvl6pPr marL="1557181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/>
            </a:lvl6pPr>
            <a:lvl7pPr marL="1831574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/>
            </a:lvl7pPr>
            <a:lvl8pPr marL="2105967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–"/>
              <a:defRPr sz="1350" baseline="0"/>
            </a:lvl8pPr>
            <a:lvl9pPr marL="2380361" indent="-185215" defTabSz="685983">
              <a:lnSpc>
                <a:spcPct val="90000"/>
              </a:lnSpc>
              <a:spcBef>
                <a:spcPts val="450"/>
              </a:spcBef>
              <a:buFont typeface="Euphemia" pitchFamily="34" charset="0"/>
              <a:buChar char="›"/>
              <a:defRPr sz="1350" baseline="0"/>
            </a:lvl9pPr>
          </a:lstStyle>
          <a:p>
            <a:r>
              <a:rPr lang="ru-RU" dirty="0"/>
              <a:t>округляем с недостатком </a:t>
            </a:r>
            <a:r>
              <a:rPr lang="en-US" i="1" dirty="0" err="1"/>
              <a:t>i</a:t>
            </a:r>
            <a:r>
              <a:rPr lang="ru-RU" dirty="0"/>
              <a:t> = 5, </a:t>
            </a:r>
            <a:r>
              <a:rPr lang="en-US" i="1" dirty="0"/>
              <a:t>N</a:t>
            </a:r>
            <a:r>
              <a:rPr lang="ru-RU" dirty="0"/>
              <a:t> </a:t>
            </a:r>
            <a:r>
              <a:rPr lang="en-US" dirty="0"/>
              <a:t>= </a:t>
            </a:r>
            <a:r>
              <a:rPr lang="ru-RU" dirty="0"/>
              <a:t>32.</a:t>
            </a:r>
          </a:p>
          <a:p>
            <a:r>
              <a:rPr lang="ru-RU" dirty="0"/>
              <a:t>Ответ: 32.</a:t>
            </a:r>
          </a:p>
        </p:txBody>
      </p:sp>
    </p:spTree>
    <p:extLst>
      <p:ext uri="{BB962C8B-B14F-4D97-AF65-F5344CB8AC3E}">
        <p14:creationId xmlns:p14="http://schemas.microsoft.com/office/powerpoint/2010/main" val="2113050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Calibri" panose="020F0502020204030204" pitchFamily="34" charset="0"/>
              </a:rPr>
              <a:t>Задания, выполненные ниже минимального порога: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1"/>
          </p:nvPr>
        </p:nvSpPr>
        <p:spPr>
          <a:xfrm>
            <a:off x="1043607" y="1700808"/>
            <a:ext cx="7920881" cy="5020669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Calibri" panose="020F0502020204030204" pitchFamily="34" charset="0"/>
              </a:rPr>
              <a:t>Задание 11. Задание базового </a:t>
            </a:r>
            <a:r>
              <a:rPr lang="ru-RU" dirty="0">
                <a:latin typeface="Calibri" panose="020F0502020204030204" pitchFamily="34" charset="0"/>
              </a:rPr>
              <a:t>уровня сложности, проверяющее умение </a:t>
            </a:r>
            <a:r>
              <a:rPr lang="ru-RU" dirty="0" smtClean="0"/>
              <a:t>подсчитывать </a:t>
            </a:r>
            <a:r>
              <a:rPr lang="ru-RU" dirty="0"/>
              <a:t>информационный объем </a:t>
            </a:r>
            <a:r>
              <a:rPr lang="ru-RU" dirty="0" smtClean="0"/>
              <a:t>сообщения</a:t>
            </a:r>
            <a:r>
              <a:rPr lang="ru-RU" dirty="0" smtClean="0">
                <a:latin typeface="Calibri" panose="020F0502020204030204" pitchFamily="34" charset="0"/>
              </a:rPr>
              <a:t>. / </a:t>
            </a:r>
            <a:r>
              <a:rPr lang="ru-RU" dirty="0">
                <a:latin typeface="Calibri" panose="020F0502020204030204" pitchFamily="34" charset="0"/>
              </a:rPr>
              <a:t>Средний процент выполнения задания – </a:t>
            </a:r>
            <a:r>
              <a:rPr lang="ru-RU" dirty="0" smtClean="0">
                <a:latin typeface="Calibri" panose="020F0502020204030204" pitchFamily="34" charset="0"/>
              </a:rPr>
              <a:t>43,4. </a:t>
            </a:r>
          </a:p>
          <a:p>
            <a:r>
              <a:rPr lang="ru-RU" dirty="0">
                <a:latin typeface="Calibri" panose="020F0502020204030204" pitchFamily="34" charset="0"/>
              </a:rPr>
              <a:t>При регистрации в компьютерной системе каждому объекту </a:t>
            </a:r>
            <a:r>
              <a:rPr lang="ru-RU" dirty="0" smtClean="0">
                <a:latin typeface="Calibri" panose="020F0502020204030204" pitchFamily="34" charset="0"/>
              </a:rPr>
              <a:t>сопоставляется идентификатор</a:t>
            </a:r>
            <a:r>
              <a:rPr lang="ru-RU" dirty="0">
                <a:latin typeface="Calibri" panose="020F0502020204030204" pitchFamily="34" charset="0"/>
              </a:rPr>
              <a:t>, состоящий из 15 символов и содержащий только </a:t>
            </a:r>
            <a:r>
              <a:rPr lang="ru-RU" dirty="0" smtClean="0">
                <a:latin typeface="Calibri" panose="020F0502020204030204" pitchFamily="34" charset="0"/>
              </a:rPr>
              <a:t>символы из </a:t>
            </a:r>
            <a:r>
              <a:rPr lang="ru-RU" dirty="0">
                <a:latin typeface="Calibri" panose="020F0502020204030204" pitchFamily="34" charset="0"/>
              </a:rPr>
              <a:t>8-символьного набора: </a:t>
            </a:r>
            <a:r>
              <a:rPr lang="ru-RU" i="1" dirty="0">
                <a:latin typeface="Calibri" panose="020F0502020204030204" pitchFamily="34" charset="0"/>
              </a:rPr>
              <a:t>А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В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C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D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Е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F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G</a:t>
            </a:r>
            <a:r>
              <a:rPr lang="ru-RU" dirty="0">
                <a:latin typeface="Calibri" panose="020F0502020204030204" pitchFamily="34" charset="0"/>
              </a:rPr>
              <a:t>, </a:t>
            </a:r>
            <a:r>
              <a:rPr lang="ru-RU" i="1" dirty="0">
                <a:latin typeface="Calibri" panose="020F0502020204030204" pitchFamily="34" charset="0"/>
              </a:rPr>
              <a:t>H</a:t>
            </a:r>
            <a:r>
              <a:rPr lang="ru-RU" dirty="0">
                <a:latin typeface="Calibri" panose="020F0502020204030204" pitchFamily="34" charset="0"/>
              </a:rPr>
              <a:t>. В базе данных для </a:t>
            </a:r>
            <a:r>
              <a:rPr lang="ru-RU" dirty="0" smtClean="0">
                <a:latin typeface="Calibri" panose="020F0502020204030204" pitchFamily="34" charset="0"/>
              </a:rPr>
              <a:t>хранения сведений </a:t>
            </a:r>
            <a:r>
              <a:rPr lang="ru-RU" dirty="0">
                <a:latin typeface="Calibri" panose="020F0502020204030204" pitchFamily="34" charset="0"/>
              </a:rPr>
              <a:t>о каждом объекте отведено одинаковое и минимально </a:t>
            </a:r>
            <a:r>
              <a:rPr lang="ru-RU" dirty="0" smtClean="0">
                <a:latin typeface="Calibri" panose="020F0502020204030204" pitchFamily="34" charset="0"/>
              </a:rPr>
              <a:t>возможное целое </a:t>
            </a:r>
            <a:r>
              <a:rPr lang="ru-RU" dirty="0">
                <a:latin typeface="Calibri" panose="020F0502020204030204" pitchFamily="34" charset="0"/>
              </a:rPr>
              <a:t>число байт. При этом используют посимвольное </a:t>
            </a:r>
            <a:r>
              <a:rPr lang="ru-RU" dirty="0" smtClean="0">
                <a:latin typeface="Calibri" panose="020F0502020204030204" pitchFamily="34" charset="0"/>
              </a:rPr>
              <a:t>кодирование идентификаторов</a:t>
            </a:r>
            <a:r>
              <a:rPr lang="ru-RU" dirty="0">
                <a:latin typeface="Calibri" panose="020F0502020204030204" pitchFamily="34" charset="0"/>
              </a:rPr>
              <a:t>, все символы кодируют одинаковым и </a:t>
            </a:r>
            <a:r>
              <a:rPr lang="ru-RU" dirty="0" smtClean="0">
                <a:latin typeface="Calibri" panose="020F0502020204030204" pitchFamily="34" charset="0"/>
              </a:rPr>
              <a:t>минимально возможным </a:t>
            </a:r>
            <a:r>
              <a:rPr lang="ru-RU" dirty="0">
                <a:latin typeface="Calibri" panose="020F0502020204030204" pitchFamily="34" charset="0"/>
              </a:rPr>
              <a:t>количеством бит. Кроме собственно идентификатора, </a:t>
            </a:r>
            <a:r>
              <a:rPr lang="ru-RU" dirty="0" smtClean="0">
                <a:latin typeface="Calibri" panose="020F0502020204030204" pitchFamily="34" charset="0"/>
              </a:rPr>
              <a:t>для каждого </a:t>
            </a:r>
            <a:r>
              <a:rPr lang="ru-RU" dirty="0">
                <a:latin typeface="Calibri" panose="020F0502020204030204" pitchFamily="34" charset="0"/>
              </a:rPr>
              <a:t>объекта в системе хранятся дополнительные сведения, для </a:t>
            </a:r>
            <a:r>
              <a:rPr lang="ru-RU" dirty="0" smtClean="0">
                <a:latin typeface="Calibri" panose="020F0502020204030204" pitchFamily="34" charset="0"/>
              </a:rPr>
              <a:t>чего отведено </a:t>
            </a:r>
            <a:r>
              <a:rPr lang="ru-RU" dirty="0">
                <a:latin typeface="Calibri" panose="020F0502020204030204" pitchFamily="34" charset="0"/>
              </a:rPr>
              <a:t>24 байта на один объект.</a:t>
            </a:r>
          </a:p>
          <a:p>
            <a:r>
              <a:rPr lang="ru-RU" dirty="0">
                <a:latin typeface="Calibri" panose="020F0502020204030204" pitchFamily="34" charset="0"/>
              </a:rPr>
              <a:t>Определите объём памяти (в байтах), необходимый для хранения </a:t>
            </a:r>
            <a:r>
              <a:rPr lang="ru-RU" dirty="0" smtClean="0">
                <a:latin typeface="Calibri" panose="020F0502020204030204" pitchFamily="34" charset="0"/>
              </a:rPr>
              <a:t>сведений о </a:t>
            </a:r>
            <a:r>
              <a:rPr lang="ru-RU" dirty="0">
                <a:latin typeface="Calibri" panose="020F0502020204030204" pitchFamily="34" charset="0"/>
              </a:rPr>
              <a:t>20 объектах. </a:t>
            </a:r>
            <a:endParaRPr lang="ru-RU" dirty="0" smtClean="0">
              <a:latin typeface="Calibri" panose="020F050202020403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7181EF-FA05-4406-9CCF-434D79A474E2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60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атематика 16 х 9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9082_TF02787947.potx" id="{3964D7A7-1B85-4031-AAD6-1B50F98CF473}" vid="{CAF00616-F4D4-4454-9A4A-5919532F2D53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tf03460606_win32</Template>
  <TotalTime>1988</TotalTime>
  <Words>2535</Words>
  <Application>Microsoft Office PowerPoint</Application>
  <PresentationFormat>Экран (4:3)</PresentationFormat>
  <Paragraphs>271</Paragraphs>
  <Slides>30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8" baseType="lpstr">
      <vt:lpstr>Arial</vt:lpstr>
      <vt:lpstr>Calibri</vt:lpstr>
      <vt:lpstr>Cambria Math</vt:lpstr>
      <vt:lpstr>Courier New</vt:lpstr>
      <vt:lpstr>Euphemia</vt:lpstr>
      <vt:lpstr>Symbol</vt:lpstr>
      <vt:lpstr>Математика 16 х 9</vt:lpstr>
      <vt:lpstr>Формула</vt:lpstr>
      <vt:lpstr>Анализ заданий ЕГЭ 2021 год</vt:lpstr>
      <vt:lpstr>Успешные задания базового уровня</vt:lpstr>
      <vt:lpstr>Результаты ЕГЭ</vt:lpstr>
      <vt:lpstr>Задания, вызвавшие затруднения:</vt:lpstr>
      <vt:lpstr>Результаты ЕГЭ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Спасибо за внимание!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Задания, выполненные ниже минимального порога:</vt:lpstr>
      <vt:lpstr>Рекомендации по подготовке</vt:lpstr>
      <vt:lpstr>Спасибо за внимание!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Natasha</dc:creator>
  <cp:lastModifiedBy>Иванова Раиса Алексеевна</cp:lastModifiedBy>
  <cp:revision>254</cp:revision>
  <dcterms:created xsi:type="dcterms:W3CDTF">2020-04-26T05:36:28Z</dcterms:created>
  <dcterms:modified xsi:type="dcterms:W3CDTF">2021-10-20T10:07:26Z</dcterms:modified>
</cp:coreProperties>
</file>