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0" r:id="rId4"/>
    <p:sldId id="266" r:id="rId5"/>
    <p:sldId id="265" r:id="rId6"/>
    <p:sldId id="261" r:id="rId7"/>
    <p:sldId id="259" r:id="rId8"/>
    <p:sldId id="258" r:id="rId9"/>
    <p:sldId id="263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35" autoAdjust="0"/>
  </p:normalViewPr>
  <p:slideViewPr>
    <p:cSldViewPr>
      <p:cViewPr>
        <p:scale>
          <a:sx n="59" d="100"/>
          <a:sy n="59" d="100"/>
        </p:scale>
        <p:origin x="-418" y="-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sv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10.svg"/><Relationship Id="rId10" Type="http://schemas.openxmlformats.org/officeDocument/2006/relationships/image" Target="../media/image14.sv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jpeg"/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12" Type="http://schemas.openxmlformats.org/officeDocument/2006/relationships/image" Target="../media/image15.jpeg"/><Relationship Id="rId2" Type="http://schemas.openxmlformats.org/officeDocument/2006/relationships/image" Target="../media/image5.png"/><Relationship Id="rId16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4.jpeg"/><Relationship Id="rId5" Type="http://schemas.openxmlformats.org/officeDocument/2006/relationships/image" Target="../media/image51.sv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0.sv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jpeg"/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12" Type="http://schemas.openxmlformats.org/officeDocument/2006/relationships/image" Target="../media/image21.jpeg"/><Relationship Id="rId2" Type="http://schemas.openxmlformats.org/officeDocument/2006/relationships/image" Target="../media/image5.pn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jpeg"/><Relationship Id="rId5" Type="http://schemas.openxmlformats.org/officeDocument/2006/relationships/image" Target="../media/image51.svg"/><Relationship Id="rId15" Type="http://schemas.openxmlformats.org/officeDocument/2006/relationships/image" Target="../media/image24.jpe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0.svg"/><Relationship Id="rId1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6.png"/><Relationship Id="rId3" Type="http://schemas.openxmlformats.org/officeDocument/2006/relationships/image" Target="../media/image8.sv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10.svg"/><Relationship Id="rId15" Type="http://schemas.openxmlformats.org/officeDocument/2006/relationships/image" Target="../media/image71.svg"/><Relationship Id="rId10" Type="http://schemas.openxmlformats.org/officeDocument/2006/relationships/image" Target="../media/image14.sv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svg"/><Relationship Id="rId7" Type="http://schemas.openxmlformats.org/officeDocument/2006/relationships/image" Target="../media/image4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7.png"/><Relationship Id="rId5" Type="http://schemas.openxmlformats.org/officeDocument/2006/relationships/image" Target="../media/image10.svg"/><Relationship Id="rId10" Type="http://schemas.openxmlformats.org/officeDocument/2006/relationships/image" Target="../media/image6.png"/><Relationship Id="rId4" Type="http://schemas.openxmlformats.org/officeDocument/2006/relationships/image" Target="../media/image28.png"/><Relationship Id="rId9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4.jpeg"/><Relationship Id="rId3" Type="http://schemas.openxmlformats.org/officeDocument/2006/relationships/image" Target="../media/image45.svg"/><Relationship Id="rId7" Type="http://schemas.openxmlformats.org/officeDocument/2006/relationships/image" Target="../media/image8.svg"/><Relationship Id="rId12" Type="http://schemas.openxmlformats.org/officeDocument/2006/relationships/image" Target="../media/image33.jpeg"/><Relationship Id="rId2" Type="http://schemas.openxmlformats.org/officeDocument/2006/relationships/image" Target="../media/image31.png"/><Relationship Id="rId16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2.png"/><Relationship Id="rId5" Type="http://schemas.openxmlformats.org/officeDocument/2006/relationships/image" Target="../media/image14.svg"/><Relationship Id="rId15" Type="http://schemas.openxmlformats.org/officeDocument/2006/relationships/image" Target="../media/image35.pn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0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18" Type="http://schemas.openxmlformats.org/officeDocument/2006/relationships/image" Target="../media/image49.jpeg"/><Relationship Id="rId26" Type="http://schemas.openxmlformats.org/officeDocument/2006/relationships/image" Target="../media/image56.png"/><Relationship Id="rId3" Type="http://schemas.openxmlformats.org/officeDocument/2006/relationships/image" Target="../media/image8.svg"/><Relationship Id="rId21" Type="http://schemas.openxmlformats.org/officeDocument/2006/relationships/image" Target="../media/image52.jpe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17" Type="http://schemas.openxmlformats.org/officeDocument/2006/relationships/image" Target="../media/image48.jpeg"/><Relationship Id="rId25" Type="http://schemas.openxmlformats.org/officeDocument/2006/relationships/image" Target="../media/image16.svg"/><Relationship Id="rId2" Type="http://schemas.openxmlformats.org/officeDocument/2006/relationships/image" Target="../media/image5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29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5" Type="http://schemas.openxmlformats.org/officeDocument/2006/relationships/image" Target="../media/image10.svg"/><Relationship Id="rId15" Type="http://schemas.openxmlformats.org/officeDocument/2006/relationships/image" Target="../media/image46.png"/><Relationship Id="rId23" Type="http://schemas.openxmlformats.org/officeDocument/2006/relationships/image" Target="../media/image54.jpeg"/><Relationship Id="rId28" Type="http://schemas.openxmlformats.org/officeDocument/2006/relationships/image" Target="../media/image57.png"/><Relationship Id="rId10" Type="http://schemas.openxmlformats.org/officeDocument/2006/relationships/image" Target="../media/image41.jpeg"/><Relationship Id="rId19" Type="http://schemas.openxmlformats.org/officeDocument/2006/relationships/image" Target="../media/image50.png"/><Relationship Id="rId4" Type="http://schemas.openxmlformats.org/officeDocument/2006/relationships/image" Target="../media/image28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40.svg"/><Relationship Id="rId30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4.png"/><Relationship Id="rId9" Type="http://schemas.openxmlformats.org/officeDocument/2006/relationships/image" Target="../media/image27.png"/><Relationship Id="rId14" Type="http://schemas.openxmlformats.org/officeDocument/2006/relationships/image" Target="../media/image7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1E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1000"/>
          </a:blip>
          <a:srcRect/>
          <a:stretch>
            <a:fillRect/>
          </a:stretch>
        </p:blipFill>
        <p:spPr>
          <a:xfrm rot="-10800000">
            <a:off x="6097145" y="5793533"/>
            <a:ext cx="6577844" cy="62900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51000"/>
          </a:blip>
          <a:srcRect/>
          <a:stretch>
            <a:fillRect/>
          </a:stretch>
        </p:blipFill>
        <p:spPr>
          <a:xfrm rot="-10800000">
            <a:off x="12453149" y="5595991"/>
            <a:ext cx="6577844" cy="62900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51000"/>
          </a:blip>
          <a:srcRect/>
          <a:stretch>
            <a:fillRect/>
          </a:stretch>
        </p:blipFill>
        <p:spPr>
          <a:xfrm rot="-10800000">
            <a:off x="13415247" y="95250"/>
            <a:ext cx="5864526" cy="56079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51000"/>
          </a:blip>
          <a:srcRect/>
          <a:stretch>
            <a:fillRect/>
          </a:stretch>
        </p:blipFill>
        <p:spPr>
          <a:xfrm rot="-10800000">
            <a:off x="6785494" y="-586861"/>
            <a:ext cx="6577844" cy="62900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51000"/>
          </a:blip>
          <a:srcRect/>
          <a:stretch>
            <a:fillRect/>
          </a:stretch>
        </p:blipFill>
        <p:spPr>
          <a:xfrm rot="-10800000">
            <a:off x="0" y="95250"/>
            <a:ext cx="6577844" cy="62900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 amt="51000"/>
          </a:blip>
          <a:srcRect/>
          <a:stretch>
            <a:fillRect/>
          </a:stretch>
        </p:blipFill>
        <p:spPr>
          <a:xfrm rot="-10800000">
            <a:off x="0" y="6385314"/>
            <a:ext cx="6577844" cy="629006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241264" y="3113381"/>
            <a:ext cx="18131572" cy="3863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74"/>
              </a:lnSpc>
            </a:pPr>
            <a:r>
              <a:rPr lang="en-US" sz="9560" dirty="0">
                <a:solidFill>
                  <a:srgbClr val="FFFFFF"/>
                </a:solidFill>
                <a:latin typeface="Myster"/>
              </a:rPr>
              <a:t>Детская библиотека </a:t>
            </a:r>
          </a:p>
          <a:p>
            <a:pPr algn="ctr">
              <a:lnSpc>
                <a:spcPts val="15774"/>
              </a:lnSpc>
            </a:pPr>
            <a:r>
              <a:rPr lang="en-US" sz="9560" dirty="0">
                <a:solidFill>
                  <a:srgbClr val="FFFFFF"/>
                </a:solidFill>
                <a:latin typeface="Myster"/>
              </a:rPr>
              <a:t> </a:t>
            </a:r>
            <a:r>
              <a:rPr lang="en-US" sz="9560" dirty="0" err="1">
                <a:solidFill>
                  <a:srgbClr val="FFFFFF"/>
                </a:solidFill>
                <a:latin typeface="Myster"/>
              </a:rPr>
              <a:t>им</a:t>
            </a:r>
            <a:r>
              <a:rPr lang="en-US" sz="9560" dirty="0">
                <a:solidFill>
                  <a:srgbClr val="FFFFFF"/>
                </a:solidFill>
                <a:latin typeface="Myster"/>
              </a:rPr>
              <a:t>. </a:t>
            </a:r>
            <a:r>
              <a:rPr lang="en-US" sz="9560" dirty="0" err="1">
                <a:solidFill>
                  <a:srgbClr val="FFFFFF"/>
                </a:solidFill>
                <a:latin typeface="Myster"/>
              </a:rPr>
              <a:t>С.Михалкова</a:t>
            </a:r>
            <a:r>
              <a:rPr lang="en-US" sz="9560" dirty="0">
                <a:solidFill>
                  <a:srgbClr val="FFFFFF"/>
                </a:solidFill>
                <a:latin typeface="Myster"/>
              </a:rPr>
              <a:t>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alphaModFix amt="8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522036">
            <a:off x="-2401922" y="7594984"/>
            <a:ext cx="7209957" cy="322481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943600" y="7287328"/>
            <a:ext cx="6093710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6"/>
              </a:lnSpc>
            </a:pPr>
            <a:r>
              <a:rPr lang="en-US" sz="3561" dirty="0" err="1" smtClean="0">
                <a:solidFill>
                  <a:srgbClr val="FFFFFF"/>
                </a:solidFill>
                <a:latin typeface="Myster"/>
              </a:rPr>
              <a:t>Место</a:t>
            </a:r>
            <a:r>
              <a:rPr lang="en-US" sz="3561" dirty="0" smtClean="0">
                <a:solidFill>
                  <a:srgbClr val="FFFFFF"/>
                </a:solidFill>
                <a:latin typeface="Myster"/>
              </a:rPr>
              <a:t> для </a:t>
            </a:r>
            <a:r>
              <a:rPr lang="ru-RU" sz="3561" dirty="0" smtClean="0">
                <a:solidFill>
                  <a:srgbClr val="FFFFFF"/>
                </a:solidFill>
                <a:latin typeface="Myster"/>
              </a:rPr>
              <a:t>каждого</a:t>
            </a:r>
            <a:endParaRPr lang="en-US" sz="3561" dirty="0">
              <a:solidFill>
                <a:srgbClr val="FFFFFF"/>
              </a:solidFill>
              <a:latin typeface="Myster"/>
            </a:endParaRPr>
          </a:p>
          <a:p>
            <a:pPr algn="ctr">
              <a:lnSpc>
                <a:spcPts val="4986"/>
              </a:lnSpc>
            </a:pPr>
            <a:endParaRPr lang="en-US" sz="3561" dirty="0">
              <a:solidFill>
                <a:srgbClr val="FFFFFF"/>
              </a:solidFill>
              <a:latin typeface="Myster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155428" flipV="1">
            <a:off x="13862743" y="-495796"/>
            <a:ext cx="4720754" cy="52452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1E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6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840558" y="2680060"/>
            <a:ext cx="7092217" cy="42553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8400786">
            <a:off x="6788964" y="8884680"/>
            <a:ext cx="1012530" cy="747240"/>
            <a:chOff x="0" y="0"/>
            <a:chExt cx="1350040" cy="99632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80448" y="526728"/>
              <a:ext cx="469591" cy="4695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 cstate="print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32165" cy="732165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alphaModFix amt="7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472632" y="-421411"/>
            <a:ext cx="1905541" cy="18223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9534827">
            <a:off x="-519419" y="8280614"/>
            <a:ext cx="2335869" cy="277479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8400786">
            <a:off x="17941660" y="1337531"/>
            <a:ext cx="1313996" cy="969720"/>
            <a:chOff x="0" y="0"/>
            <a:chExt cx="1751994" cy="129295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 cstate="print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42589" y="683554"/>
              <a:ext cx="609405" cy="60940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 cstate="print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50157" cy="950157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2057400" y="4229100"/>
            <a:ext cx="14658534" cy="4020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66" dirty="0">
                <a:solidFill>
                  <a:srgbClr val="FFFFFF"/>
                </a:solidFill>
                <a:latin typeface="A Day Without Sun Text"/>
              </a:rPr>
              <a:t>«Не радует нас больше и прогресс науки и связанное с ним развитие </a:t>
            </a:r>
            <a:r>
              <a:rPr lang="ru-RU" sz="3266" dirty="0" smtClean="0">
                <a:solidFill>
                  <a:srgbClr val="FFFFFF"/>
                </a:solidFill>
                <a:latin typeface="A Day Without Sun Text"/>
              </a:rPr>
              <a:t>техники</a:t>
            </a:r>
            <a:r>
              <a:rPr lang="ru-RU" sz="3266" dirty="0">
                <a:solidFill>
                  <a:srgbClr val="FFFFFF"/>
                </a:solidFill>
                <a:latin typeface="A Day Without Sun Text"/>
              </a:rPr>
              <a:t>. Путешествия по воздуху, этот птичий полет, о котором человечество </a:t>
            </a:r>
            <a:r>
              <a:rPr lang="ru-RU" sz="3266" dirty="0" smtClean="0">
                <a:solidFill>
                  <a:srgbClr val="FFFFFF"/>
                </a:solidFill>
                <a:latin typeface="A Day Without Sun Text"/>
              </a:rPr>
              <a:t>мечтало веками</a:t>
            </a:r>
            <a:r>
              <a:rPr lang="ru-RU" sz="3266" dirty="0">
                <a:solidFill>
                  <a:srgbClr val="FFFFFF"/>
                </a:solidFill>
                <a:latin typeface="A Day Without Sun Text"/>
              </a:rPr>
              <a:t>, стали уже почти будничным, обычным способом передвижения. Но </a:t>
            </a:r>
            <a:r>
              <a:rPr lang="ru-RU" sz="3266" dirty="0" smtClean="0">
                <a:solidFill>
                  <a:srgbClr val="FFFFFF"/>
                </a:solidFill>
                <a:latin typeface="A Day Without Sun Text"/>
              </a:rPr>
              <a:t>для чего </a:t>
            </a:r>
            <a:r>
              <a:rPr lang="ru-RU" sz="3266" dirty="0">
                <a:solidFill>
                  <a:srgbClr val="FFFFFF"/>
                </a:solidFill>
                <a:latin typeface="A Day Without Sun Text"/>
              </a:rPr>
              <a:t>это нужно, если не знаешь, куда и зачем лететь, если на всем свете царит та </a:t>
            </a:r>
            <a:r>
              <a:rPr lang="ru-RU" sz="3266" dirty="0" smtClean="0">
                <a:solidFill>
                  <a:srgbClr val="FFFFFF"/>
                </a:solidFill>
                <a:latin typeface="A Day Without Sun Text"/>
              </a:rPr>
              <a:t>же скука</a:t>
            </a:r>
            <a:r>
              <a:rPr lang="ru-RU" sz="3266" dirty="0">
                <a:solidFill>
                  <a:srgbClr val="FFFFFF"/>
                </a:solidFill>
                <a:latin typeface="A Day Without Sun Text"/>
              </a:rPr>
              <a:t>, безысходная духовная слабость и бессодержательность… </a:t>
            </a:r>
            <a:endParaRPr lang="ru-RU" sz="3266" dirty="0" smtClean="0">
              <a:solidFill>
                <a:srgbClr val="FFFFFF"/>
              </a:solidFill>
              <a:latin typeface="A Day Without Sun Text"/>
            </a:endParaRPr>
          </a:p>
          <a:p>
            <a:r>
              <a:rPr lang="ru-RU" sz="3266" dirty="0" smtClean="0">
                <a:solidFill>
                  <a:srgbClr val="FFFFFF"/>
                </a:solidFill>
                <a:latin typeface="A Day Without Sun Text"/>
              </a:rPr>
              <a:t>И </a:t>
            </a:r>
            <a:r>
              <a:rPr lang="ru-RU" sz="3266" dirty="0">
                <a:solidFill>
                  <a:srgbClr val="FFFFFF"/>
                </a:solidFill>
                <a:latin typeface="A Day Without Sun Text"/>
              </a:rPr>
              <a:t>нужно ли, в самом деле, для человеческого счастья это безграничное накопление, это превращение человека в раба вещей, машин, телефонов и всяческих иных мертвых средств его собственной деятельности</a:t>
            </a:r>
            <a:r>
              <a:rPr lang="ru-RU" sz="3266" dirty="0" smtClean="0">
                <a:solidFill>
                  <a:srgbClr val="FFFFFF"/>
                </a:solidFill>
                <a:latin typeface="A Day Without Sun Text"/>
              </a:rPr>
              <a:t>?» </a:t>
            </a:r>
            <a:r>
              <a:rPr lang="ru-RU" sz="2800" dirty="0" smtClean="0">
                <a:solidFill>
                  <a:srgbClr val="FFFFFF"/>
                </a:solidFill>
                <a:latin typeface="A Day Without Sun Text"/>
              </a:rPr>
              <a:t>С.Л. Франк «Крушение кумиров»</a:t>
            </a:r>
            <a:endParaRPr lang="en-US" sz="2800" dirty="0">
              <a:solidFill>
                <a:srgbClr val="FFFFFF"/>
              </a:solidFill>
              <a:latin typeface="A Day Without Sun Tex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95733" y="1566030"/>
            <a:ext cx="16381866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 dirty="0">
                <a:solidFill>
                  <a:srgbClr val="FFFFFF"/>
                </a:solidFill>
                <a:latin typeface="Myster"/>
              </a:rPr>
              <a:t> </a:t>
            </a:r>
            <a:r>
              <a:rPr lang="ru-RU" sz="5300" dirty="0" smtClean="0">
                <a:solidFill>
                  <a:srgbClr val="FFFFFF"/>
                </a:solidFill>
                <a:latin typeface="Myster"/>
              </a:rPr>
              <a:t>Миссия детской библиотеки сегодня</a:t>
            </a:r>
            <a:r>
              <a:rPr lang="en-US" sz="5300" dirty="0" smtClean="0">
                <a:solidFill>
                  <a:srgbClr val="FFFFFF"/>
                </a:solidFill>
                <a:latin typeface="Myster"/>
              </a:rPr>
              <a:t> </a:t>
            </a:r>
            <a:endParaRPr lang="en-US" sz="5300" dirty="0">
              <a:solidFill>
                <a:srgbClr val="FFFFFF"/>
              </a:solidFill>
              <a:latin typeface="Mys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1E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65714" y="470360"/>
            <a:ext cx="6066383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40"/>
              </a:lnSpc>
            </a:pPr>
            <a:r>
              <a:rPr lang="ru-RU" sz="5100" dirty="0" smtClean="0">
                <a:solidFill>
                  <a:srgbClr val="FFFFFF"/>
                </a:solidFill>
                <a:latin typeface="Myster"/>
              </a:rPr>
              <a:t>Наш к</a:t>
            </a:r>
            <a:r>
              <a:rPr lang="en-US" sz="5100" dirty="0" err="1" smtClean="0">
                <a:solidFill>
                  <a:srgbClr val="FFFFFF"/>
                </a:solidFill>
                <a:latin typeface="Myster"/>
              </a:rPr>
              <a:t>иноклуб</a:t>
            </a:r>
            <a:r>
              <a:rPr lang="ru-RU" sz="5100" dirty="0" smtClean="0">
                <a:solidFill>
                  <a:srgbClr val="FFFFFF"/>
                </a:solidFill>
                <a:latin typeface="Myster"/>
              </a:rPr>
              <a:t> «Важно знать»</a:t>
            </a:r>
            <a:endParaRPr lang="en-US" sz="5100" dirty="0">
              <a:solidFill>
                <a:srgbClr val="FFFFFF"/>
              </a:solidFill>
              <a:latin typeface="Myster"/>
            </a:endParaRPr>
          </a:p>
          <a:p>
            <a:pPr>
              <a:lnSpc>
                <a:spcPts val="7140"/>
              </a:lnSpc>
            </a:pPr>
            <a:endParaRPr lang="en-US" sz="5100" dirty="0">
              <a:solidFill>
                <a:srgbClr val="FFFFFF"/>
              </a:solidFill>
              <a:latin typeface="Myster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6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97179" y="2580914"/>
            <a:ext cx="4970184" cy="29821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-28121" y="3394380"/>
            <a:ext cx="8309314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2559" lvl="1" indent="-341280" algn="just">
              <a:lnSpc>
                <a:spcPts val="4426"/>
              </a:lnSpc>
              <a:buFont typeface="Arial"/>
              <a:buChar char="•"/>
            </a:pPr>
            <a:r>
              <a:rPr lang="en-US" sz="3161" dirty="0" err="1" smtClean="0">
                <a:solidFill>
                  <a:srgbClr val="FFFFFF"/>
                </a:solidFill>
                <a:latin typeface="A Day Without Sun Text"/>
              </a:rPr>
              <a:t>Анимационные</a:t>
            </a:r>
            <a:r>
              <a:rPr lang="en-US" sz="3161" dirty="0" smtClean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фильмы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: «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Финник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» -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встреча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 с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режиссером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,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киноклуб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 «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Блокадные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судьбы</a:t>
            </a:r>
            <a:r>
              <a:rPr lang="en-US" sz="3161" dirty="0" smtClean="0">
                <a:solidFill>
                  <a:srgbClr val="FFFFFF"/>
                </a:solidFill>
                <a:latin typeface="A Day Without Sun Text"/>
              </a:rPr>
              <a:t>»</a:t>
            </a:r>
            <a:r>
              <a:rPr lang="ru-RU" sz="3161" dirty="0" smtClean="0">
                <a:solidFill>
                  <a:srgbClr val="FFFFFF"/>
                </a:solidFill>
                <a:latin typeface="A Day Without Sun Text"/>
              </a:rPr>
              <a:t>, Якутские анимационные фильмы по эпическим произведениям</a:t>
            </a:r>
            <a:endParaRPr lang="en-US" sz="3161" dirty="0">
              <a:solidFill>
                <a:srgbClr val="FFFFFF"/>
              </a:solidFill>
              <a:latin typeface="A Day Without Sun Text"/>
            </a:endParaRPr>
          </a:p>
          <a:p>
            <a:pPr marL="682559" lvl="1" indent="-341280" algn="just">
              <a:lnSpc>
                <a:spcPts val="4426"/>
              </a:lnSpc>
              <a:buFont typeface="Arial"/>
              <a:buChar char="•"/>
            </a:pP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Документальные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фильмы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: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популярная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этнография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 – «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Привет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! Я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себя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знаю</a:t>
            </a:r>
            <a:r>
              <a:rPr lang="en-US" sz="3161" dirty="0" smtClean="0">
                <a:solidFill>
                  <a:srgbClr val="FFFFFF"/>
                </a:solidFill>
                <a:latin typeface="A Day Without Sun Text"/>
              </a:rPr>
              <a:t>!»</a:t>
            </a:r>
            <a:r>
              <a:rPr lang="ru-RU" sz="3161" dirty="0" smtClean="0">
                <a:solidFill>
                  <a:srgbClr val="FFFFFF"/>
                </a:solidFill>
                <a:latin typeface="A Day Without Sun Text"/>
              </a:rPr>
              <a:t>, а также серия документальных фильмов о блокаде «Корюшка для фронта», «Опасный фарватер», «Трамвай идет на фронт»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374945" y="-320323"/>
            <a:ext cx="1344181" cy="17518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978486">
            <a:off x="-828549" y="8574424"/>
            <a:ext cx="2883355" cy="342515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8400786">
            <a:off x="17631002" y="9367221"/>
            <a:ext cx="1313996" cy="969720"/>
            <a:chOff x="0" y="0"/>
            <a:chExt cx="1751994" cy="129295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 cstate="print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2589" y="683554"/>
              <a:ext cx="609405" cy="60940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 cstate="print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50157" cy="950157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591800" y="368312"/>
            <a:ext cx="3543944" cy="2361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176830" y="7962900"/>
            <a:ext cx="3940106" cy="221631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555080" y="368312"/>
            <a:ext cx="3543944" cy="23617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285" y="3064552"/>
            <a:ext cx="4170973" cy="31282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193" y="3064552"/>
            <a:ext cx="3290831" cy="438777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088" y="6641864"/>
            <a:ext cx="4697016" cy="26420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1E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65714" y="470360"/>
            <a:ext cx="6066383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40"/>
              </a:lnSpc>
            </a:pPr>
            <a:r>
              <a:rPr lang="ru-RU" sz="5100" dirty="0" smtClean="0">
                <a:solidFill>
                  <a:srgbClr val="FFFFFF"/>
                </a:solidFill>
                <a:latin typeface="Myster"/>
              </a:rPr>
              <a:t>Наш к</a:t>
            </a:r>
            <a:r>
              <a:rPr lang="en-US" sz="5100" dirty="0" err="1" smtClean="0">
                <a:solidFill>
                  <a:srgbClr val="FFFFFF"/>
                </a:solidFill>
                <a:latin typeface="Myster"/>
              </a:rPr>
              <a:t>иноклуб</a:t>
            </a:r>
            <a:r>
              <a:rPr lang="ru-RU" sz="5100" dirty="0" smtClean="0">
                <a:solidFill>
                  <a:srgbClr val="FFFFFF"/>
                </a:solidFill>
                <a:latin typeface="Myster"/>
              </a:rPr>
              <a:t> «Важно знать»</a:t>
            </a:r>
            <a:endParaRPr lang="en-US" sz="5100" dirty="0">
              <a:solidFill>
                <a:srgbClr val="FFFFFF"/>
              </a:solidFill>
              <a:latin typeface="Myster"/>
            </a:endParaRPr>
          </a:p>
          <a:p>
            <a:pPr>
              <a:lnSpc>
                <a:spcPts val="7140"/>
              </a:lnSpc>
            </a:pPr>
            <a:endParaRPr lang="en-US" sz="5100" dirty="0">
              <a:solidFill>
                <a:srgbClr val="FFFFFF"/>
              </a:solidFill>
              <a:latin typeface="Myster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6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97179" y="2580914"/>
            <a:ext cx="4970184" cy="29821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85799" y="3394380"/>
            <a:ext cx="7162801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2559" lvl="1" indent="-341280" algn="just">
              <a:lnSpc>
                <a:spcPts val="4426"/>
              </a:lnSpc>
              <a:buFont typeface="Arial"/>
              <a:buChar char="•"/>
            </a:pP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Из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золотой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коллекции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 «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Ленфильма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»: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Синяя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птица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,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Три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толстяка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,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Золушка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,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Снежная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королева</a:t>
            </a:r>
            <a:endParaRPr lang="ru-RU" sz="3161" dirty="0">
              <a:solidFill>
                <a:srgbClr val="FFFFFF"/>
              </a:solidFill>
              <a:latin typeface="A Day Without Sun Text"/>
            </a:endParaRPr>
          </a:p>
          <a:p>
            <a:pPr marL="682559" lvl="1" indent="-341280" algn="just">
              <a:lnSpc>
                <a:spcPts val="4426"/>
              </a:lnSpc>
              <a:buFont typeface="Arial"/>
              <a:buChar char="•"/>
            </a:pP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Лучшие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современные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фильмы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 для детей и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подростков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: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Небесный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верблюд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 – Ю.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Фетинг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,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Маленький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воин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,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Правила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геймера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,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Нормальный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только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 я и </a:t>
            </a:r>
            <a:r>
              <a:rPr lang="en-US" sz="3161" dirty="0" err="1">
                <a:solidFill>
                  <a:srgbClr val="FFFFFF"/>
                </a:solidFill>
                <a:latin typeface="A Day Without Sun Text"/>
              </a:rPr>
              <a:t>т.п</a:t>
            </a:r>
            <a:r>
              <a:rPr lang="en-US" sz="3161" dirty="0">
                <a:solidFill>
                  <a:srgbClr val="FFFFFF"/>
                </a:solidFill>
                <a:latin typeface="A Day Without Sun Text"/>
              </a:rPr>
              <a:t>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374945" y="-320323"/>
            <a:ext cx="1344181" cy="17518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978486">
            <a:off x="-828549" y="8574424"/>
            <a:ext cx="2883355" cy="342515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8400786">
            <a:off x="17631002" y="9367221"/>
            <a:ext cx="1313996" cy="969720"/>
            <a:chOff x="0" y="0"/>
            <a:chExt cx="1751994" cy="129295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 cstate="print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2589" y="683554"/>
              <a:ext cx="609405" cy="60940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 cstate="print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50157" cy="950157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 t="8588"/>
          <a:stretch>
            <a:fillRect/>
          </a:stretch>
        </p:blipFill>
        <p:spPr>
          <a:xfrm>
            <a:off x="8601356" y="5865705"/>
            <a:ext cx="3029193" cy="37705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694251" y="2796144"/>
            <a:ext cx="3649164" cy="27368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/>
          <a:srcRect b="20034"/>
          <a:stretch>
            <a:fillRect/>
          </a:stretch>
        </p:blipFill>
        <p:spPr>
          <a:xfrm>
            <a:off x="15297609" y="659423"/>
            <a:ext cx="2668893" cy="379410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 t="15733"/>
          <a:stretch>
            <a:fillRect/>
          </a:stretch>
        </p:blipFill>
        <p:spPr>
          <a:xfrm>
            <a:off x="11868143" y="5931652"/>
            <a:ext cx="2472925" cy="37046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4062" y="5219700"/>
            <a:ext cx="3312440" cy="44165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243" y="2367338"/>
            <a:ext cx="2407966" cy="321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22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1E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6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427823" y="2336965"/>
            <a:ext cx="7092217" cy="42553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8400786">
            <a:off x="6788964" y="8884680"/>
            <a:ext cx="1012530" cy="747240"/>
            <a:chOff x="0" y="0"/>
            <a:chExt cx="1350040" cy="99632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80448" y="526728"/>
              <a:ext cx="469591" cy="4695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 cstate="print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32165" cy="732165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alphaModFix amt="7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472632" y="-421411"/>
            <a:ext cx="1905541" cy="18223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9534827">
            <a:off x="-519419" y="8280614"/>
            <a:ext cx="2335869" cy="277479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8400786">
            <a:off x="17941660" y="1337531"/>
            <a:ext cx="1313996" cy="969720"/>
            <a:chOff x="0" y="0"/>
            <a:chExt cx="1751994" cy="129295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 cstate="print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42589" y="683554"/>
              <a:ext cx="609405" cy="60940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 cstate="print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50157" cy="950157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1828800" y="4007250"/>
            <a:ext cx="13487400" cy="4523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sz="3266" dirty="0" smtClean="0">
                <a:solidFill>
                  <a:srgbClr val="FFFFFF"/>
                </a:solidFill>
                <a:latin typeface="A Day Without Sun Text"/>
              </a:rPr>
              <a:t>Большой </a:t>
            </a:r>
            <a:r>
              <a:rPr lang="ru-RU" sz="3266" dirty="0">
                <a:solidFill>
                  <a:srgbClr val="FFFFFF"/>
                </a:solidFill>
                <a:latin typeface="A Day Without Sun Text"/>
              </a:rPr>
              <a:t>экран – сила </a:t>
            </a:r>
            <a:r>
              <a:rPr lang="ru-RU" sz="3266" dirty="0" smtClean="0">
                <a:solidFill>
                  <a:srgbClr val="FFFFFF"/>
                </a:solidFill>
                <a:latin typeface="A Day Without Sun Text"/>
              </a:rPr>
              <a:t>воздействия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3266" dirty="0" smtClean="0">
                <a:solidFill>
                  <a:srgbClr val="FFFFFF"/>
                </a:solidFill>
                <a:latin typeface="A Day Without Sun Text"/>
              </a:rPr>
              <a:t>Смена </a:t>
            </a:r>
            <a:r>
              <a:rPr lang="ru-RU" sz="3266" dirty="0">
                <a:solidFill>
                  <a:srgbClr val="FFFFFF"/>
                </a:solidFill>
                <a:latin typeface="A Day Without Sun Text"/>
              </a:rPr>
              <a:t>обстановки, соединение с другими сверстниками (например, 2 класса из разных школ)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3266" dirty="0">
                <a:solidFill>
                  <a:srgbClr val="FFFFFF"/>
                </a:solidFill>
                <a:latin typeface="A Day Without Sun Text"/>
              </a:rPr>
              <a:t>Непривычная подача материала, выход за рамки сформировавшегося </a:t>
            </a:r>
            <a:r>
              <a:rPr lang="ru-RU" sz="3266" dirty="0" smtClean="0">
                <a:solidFill>
                  <a:srgbClr val="FFFFFF"/>
                </a:solidFill>
                <a:latin typeface="A Day Without Sun Text"/>
              </a:rPr>
              <a:t>стандарта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3266" dirty="0" smtClean="0">
                <a:solidFill>
                  <a:srgbClr val="FFFFFF"/>
                </a:solidFill>
                <a:latin typeface="A Day Without Sun Text"/>
              </a:rPr>
              <a:t>Интересные гости – настоящие специалисты и представители разных сфер деятельности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3266" dirty="0" smtClean="0">
                <a:solidFill>
                  <a:srgbClr val="FFFFFF"/>
                </a:solidFill>
                <a:latin typeface="A Day Without Sun Text"/>
              </a:rPr>
              <a:t>Обсуждение важных тем – этнография, история, литература, профессиональная деятельность</a:t>
            </a:r>
            <a:endParaRPr lang="ru-RU" sz="3266" dirty="0">
              <a:solidFill>
                <a:srgbClr val="FFFFFF"/>
              </a:solidFill>
              <a:latin typeface="A Day Without Sun Text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66" dirty="0">
                <a:solidFill>
                  <a:srgbClr val="FFFFFF"/>
                </a:solidFill>
                <a:latin typeface="A Day Without Sun Text"/>
              </a:rPr>
              <a:t>Неформальная атмосфера, диалог на равных. </a:t>
            </a:r>
            <a:endParaRPr lang="en-US" sz="3266" dirty="0">
              <a:solidFill>
                <a:srgbClr val="FFFFFF"/>
              </a:solidFill>
              <a:latin typeface="A Day Without Sun Tex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82999" y="1122493"/>
            <a:ext cx="16381866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ru-RU" sz="5300" dirty="0" smtClean="0">
                <a:solidFill>
                  <a:srgbClr val="FFFFFF"/>
                </a:solidFill>
                <a:latin typeface="Myster"/>
              </a:rPr>
              <a:t>Зачем идти в библиотеку смотреть кино?</a:t>
            </a:r>
            <a:endParaRPr lang="en-US" sz="5300" dirty="0">
              <a:solidFill>
                <a:srgbClr val="FFFFFF"/>
              </a:solidFill>
              <a:latin typeface="Myster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4227658" y="6219038"/>
            <a:ext cx="4060342" cy="4060342"/>
            <a:chOff x="0" y="0"/>
            <a:chExt cx="5413790" cy="5413790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59300" y="159300"/>
              <a:ext cx="5095190" cy="509519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413790" cy="5413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5286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1E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32770" y="386198"/>
            <a:ext cx="13022461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ru-RU" sz="5300" dirty="0" smtClean="0">
                <a:solidFill>
                  <a:srgbClr val="FFFFFF"/>
                </a:solidFill>
                <a:latin typeface="Myster"/>
              </a:rPr>
              <a:t>Наши цели – развить:</a:t>
            </a:r>
            <a:endParaRPr lang="en-US" sz="5300" dirty="0">
              <a:solidFill>
                <a:srgbClr val="FFFFFF"/>
              </a:solidFill>
              <a:latin typeface="Myster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6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172200" y="1639870"/>
            <a:ext cx="5708433" cy="3425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alphaModFix amt="6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400786">
            <a:off x="13277407" y="5057395"/>
            <a:ext cx="418325" cy="4183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90908">
            <a:off x="-571004" y="232508"/>
            <a:ext cx="2843544" cy="15923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259300" y="1982376"/>
            <a:ext cx="3056193" cy="298951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8400786">
            <a:off x="7264172" y="4769453"/>
            <a:ext cx="1013688" cy="748094"/>
            <a:chOff x="0" y="0"/>
            <a:chExt cx="1351584" cy="99745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 cstate="print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81455" y="527331"/>
              <a:ext cx="470128" cy="47012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 cstate="print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33003" cy="733003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/>
        </p:nvSpPr>
        <p:spPr>
          <a:xfrm>
            <a:off x="1524000" y="2476500"/>
            <a:ext cx="15506700" cy="7133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566" dirty="0">
                <a:solidFill>
                  <a:srgbClr val="FFFFFF"/>
                </a:solidFill>
                <a:latin typeface="A Day Without Sun Text"/>
              </a:rPr>
              <a:t>Способность анализировать литературу в ее историческом и культурном контексте, пользуясь системой основных понятий и </a:t>
            </a:r>
            <a:r>
              <a:rPr lang="ru-RU" sz="3566" dirty="0" smtClean="0">
                <a:solidFill>
                  <a:srgbClr val="FFFFFF"/>
                </a:solidFill>
                <a:latin typeface="A Day Without Sun Text"/>
              </a:rPr>
              <a:t>терминов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566" dirty="0">
                <a:solidFill>
                  <a:srgbClr val="FFFFFF"/>
                </a:solidFill>
                <a:latin typeface="A Day Without Sun Text"/>
              </a:rPr>
              <a:t>Овладение базовыми навыками анализа литературного и кино-текстов</a:t>
            </a:r>
            <a:r>
              <a:rPr lang="ru-RU" sz="3566" dirty="0" smtClean="0">
                <a:solidFill>
                  <a:srgbClr val="FFFFFF"/>
                </a:solidFill>
                <a:latin typeface="A Day Without Sun Text"/>
              </a:rPr>
              <a:t>;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566" dirty="0" smtClean="0">
                <a:solidFill>
                  <a:srgbClr val="FFFFFF"/>
                </a:solidFill>
                <a:latin typeface="A Day Without Sun Text"/>
              </a:rPr>
              <a:t>Способность </a:t>
            </a:r>
            <a:r>
              <a:rPr lang="ru-RU" sz="3566" dirty="0">
                <a:solidFill>
                  <a:srgbClr val="FFFFFF"/>
                </a:solidFill>
                <a:latin typeface="A Day Without Sun Text"/>
              </a:rPr>
              <a:t>использовать навыки ведения дискуссии и полемики;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566" dirty="0">
                <a:solidFill>
                  <a:srgbClr val="FFFFFF"/>
                </a:solidFill>
                <a:latin typeface="A Day Without Sun Text"/>
              </a:rPr>
              <a:t>О</a:t>
            </a:r>
            <a:r>
              <a:rPr lang="ru-RU" sz="3566" dirty="0" smtClean="0">
                <a:solidFill>
                  <a:srgbClr val="FFFFFF"/>
                </a:solidFill>
                <a:latin typeface="A Day Without Sun Text"/>
              </a:rPr>
              <a:t>владение </a:t>
            </a:r>
            <a:r>
              <a:rPr lang="ru-RU" sz="3566" dirty="0">
                <a:solidFill>
                  <a:srgbClr val="FFFFFF"/>
                </a:solidFill>
                <a:latin typeface="A Day Without Sun Text"/>
              </a:rPr>
              <a:t>навыками социокультурной и межкультурной коммуникации, обеспечивающими адекватность социальных и профессиональных контактов;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566" dirty="0">
                <a:solidFill>
                  <a:srgbClr val="FFFFFF"/>
                </a:solidFill>
                <a:latin typeface="A Day Without Sun Text"/>
              </a:rPr>
              <a:t>О</a:t>
            </a:r>
            <a:r>
              <a:rPr lang="ru-RU" sz="3566" dirty="0" smtClean="0">
                <a:solidFill>
                  <a:srgbClr val="FFFFFF"/>
                </a:solidFill>
                <a:latin typeface="A Day Without Sun Text"/>
              </a:rPr>
              <a:t>владение </a:t>
            </a:r>
            <a:r>
              <a:rPr lang="ru-RU" sz="3566" dirty="0">
                <a:solidFill>
                  <a:srgbClr val="FFFFFF"/>
                </a:solidFill>
                <a:latin typeface="A Day Without Sun Text"/>
              </a:rPr>
              <a:t>культурой мышления, способность к анализу, обобщению информации, постановке целей и выбору путей их достижения, овладение культурой устной и письменной речи;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566" dirty="0">
                <a:solidFill>
                  <a:srgbClr val="FFFFFF"/>
                </a:solidFill>
                <a:latin typeface="A Day Without Sun Text"/>
              </a:rPr>
              <a:t>С</a:t>
            </a:r>
            <a:r>
              <a:rPr lang="ru-RU" sz="3566" dirty="0" smtClean="0">
                <a:solidFill>
                  <a:srgbClr val="FFFFFF"/>
                </a:solidFill>
                <a:latin typeface="A Day Without Sun Text"/>
              </a:rPr>
              <a:t>пособность </a:t>
            </a:r>
            <a:r>
              <a:rPr lang="ru-RU" sz="3566" dirty="0">
                <a:solidFill>
                  <a:srgbClr val="FFFFFF"/>
                </a:solidFill>
                <a:latin typeface="A Day Without Sun Text"/>
              </a:rPr>
              <a:t>демонстрировать знание основных положений и концепций в области анализа и интерпретации литературного текста, представление об истории русской литературы, а также об истории кинематографа;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endParaRPr lang="ru-RU" sz="3566" dirty="0">
              <a:solidFill>
                <a:srgbClr val="FFFFFF"/>
              </a:solidFill>
              <a:latin typeface="A Day Without Sun Tex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1E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5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33242" y="-575699"/>
            <a:ext cx="2550987" cy="22309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598955">
            <a:off x="-1082450" y="-1113638"/>
            <a:ext cx="2883355" cy="34251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alphaModFix amt="6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19800" y="1193166"/>
            <a:ext cx="6013086" cy="36078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66146" y="7810790"/>
            <a:ext cx="1313996" cy="1904564"/>
            <a:chOff x="0" y="0"/>
            <a:chExt cx="1751994" cy="253941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 cstate="print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2589" y="1930013"/>
              <a:ext cx="609405" cy="60940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 cstate="print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1246459"/>
              <a:ext cx="950157" cy="95015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1" cstate="print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2589" y="0"/>
              <a:ext cx="604792" cy="604792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545336" y="4621602"/>
            <a:ext cx="4089933" cy="5453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41422" y="4633413"/>
            <a:ext cx="4013128" cy="543506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90600" y="865766"/>
            <a:ext cx="16729472" cy="423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46"/>
              </a:lnSpc>
            </a:pPr>
            <a:endParaRPr dirty="0"/>
          </a:p>
          <a:p>
            <a:pPr marL="855275" lvl="1" indent="-427637" algn="just">
              <a:lnSpc>
                <a:spcPts val="5546"/>
              </a:lnSpc>
              <a:buFont typeface="Arial"/>
              <a:buChar char="•"/>
            </a:pPr>
            <a:r>
              <a:rPr lang="ru-RU" sz="3961" dirty="0" smtClean="0">
                <a:solidFill>
                  <a:srgbClr val="FFFFFF"/>
                </a:solidFill>
                <a:latin typeface="A Day Without Sun Text"/>
              </a:rPr>
              <a:t>Обзоры литературы, библиотечные уроки, экскурсии по библиотеке (в игровой форме в том числе)</a:t>
            </a:r>
            <a:endParaRPr lang="en-US" sz="3961" dirty="0">
              <a:solidFill>
                <a:srgbClr val="FFFFFF"/>
              </a:solidFill>
              <a:latin typeface="A Day Without Sun Text"/>
            </a:endParaRPr>
          </a:p>
          <a:p>
            <a:pPr marL="855275" lvl="1" indent="-427637" algn="just">
              <a:lnSpc>
                <a:spcPts val="5546"/>
              </a:lnSpc>
              <a:buFont typeface="Arial"/>
              <a:buChar char="•"/>
            </a:pPr>
            <a:r>
              <a:rPr lang="en-US" sz="3961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961" dirty="0" err="1">
                <a:solidFill>
                  <a:srgbClr val="FFFFFF"/>
                </a:solidFill>
                <a:latin typeface="A Day Without Sun Text"/>
              </a:rPr>
              <a:t>Встречи</a:t>
            </a:r>
            <a:r>
              <a:rPr lang="en-US" sz="3961" dirty="0">
                <a:solidFill>
                  <a:srgbClr val="FFFFFF"/>
                </a:solidFill>
                <a:latin typeface="A Day Without Sun Text"/>
              </a:rPr>
              <a:t> с </a:t>
            </a:r>
            <a:r>
              <a:rPr lang="en-US" sz="3961" dirty="0" err="1">
                <a:solidFill>
                  <a:srgbClr val="FFFFFF"/>
                </a:solidFill>
                <a:latin typeface="A Day Without Sun Text"/>
              </a:rPr>
              <a:t>писателями</a:t>
            </a:r>
            <a:r>
              <a:rPr lang="en-US" sz="3961" dirty="0">
                <a:solidFill>
                  <a:srgbClr val="FFFFFF"/>
                </a:solidFill>
                <a:latin typeface="A Day Without Sun Text"/>
              </a:rPr>
              <a:t>, </a:t>
            </a:r>
            <a:r>
              <a:rPr lang="en-US" sz="3961" dirty="0" err="1">
                <a:solidFill>
                  <a:srgbClr val="FFFFFF"/>
                </a:solidFill>
                <a:latin typeface="A Day Without Sun Text"/>
              </a:rPr>
              <a:t>творческие</a:t>
            </a:r>
            <a:r>
              <a:rPr lang="en-US" sz="3961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961" dirty="0" err="1">
                <a:solidFill>
                  <a:srgbClr val="FFFFFF"/>
                </a:solidFill>
                <a:latin typeface="A Day Without Sun Text"/>
              </a:rPr>
              <a:t>мастер-классы</a:t>
            </a:r>
            <a:r>
              <a:rPr lang="en-US" sz="3961" dirty="0">
                <a:solidFill>
                  <a:srgbClr val="FFFFFF"/>
                </a:solidFill>
                <a:latin typeface="A Day Without Sun Text"/>
              </a:rPr>
              <a:t>, </a:t>
            </a:r>
            <a:r>
              <a:rPr lang="en-US" sz="3961" dirty="0" err="1">
                <a:solidFill>
                  <a:srgbClr val="FFFFFF"/>
                </a:solidFill>
                <a:latin typeface="A Day Without Sun Text"/>
              </a:rPr>
              <a:t>выставки</a:t>
            </a:r>
            <a:r>
              <a:rPr lang="en-US" sz="3961" dirty="0">
                <a:solidFill>
                  <a:srgbClr val="FFFFFF"/>
                </a:solidFill>
                <a:latin typeface="A Day Without Sun Text"/>
              </a:rPr>
              <a:t>, </a:t>
            </a:r>
            <a:r>
              <a:rPr lang="en-US" sz="3961" dirty="0" err="1">
                <a:solidFill>
                  <a:srgbClr val="FFFFFF"/>
                </a:solidFill>
                <a:latin typeface="A Day Without Sun Text"/>
              </a:rPr>
              <a:t>квесты</a:t>
            </a:r>
            <a:r>
              <a:rPr lang="en-US" sz="3961" dirty="0">
                <a:solidFill>
                  <a:srgbClr val="FFFFFF"/>
                </a:solidFill>
                <a:latin typeface="A Day Without Sun Text"/>
              </a:rPr>
              <a:t> и </a:t>
            </a:r>
            <a:r>
              <a:rPr lang="en-US" sz="3961" dirty="0" err="1" smtClean="0">
                <a:solidFill>
                  <a:srgbClr val="FFFFFF"/>
                </a:solidFill>
                <a:latin typeface="A Day Without Sun Text"/>
              </a:rPr>
              <a:t>викторины</a:t>
            </a:r>
            <a:endParaRPr lang="ru-RU" sz="3961" dirty="0" smtClean="0">
              <a:solidFill>
                <a:srgbClr val="FFFFFF"/>
              </a:solidFill>
              <a:latin typeface="A Day Without Sun Text"/>
            </a:endParaRPr>
          </a:p>
          <a:p>
            <a:pPr marL="855275" lvl="1" indent="-427637" algn="just">
              <a:lnSpc>
                <a:spcPts val="5546"/>
              </a:lnSpc>
              <a:buFont typeface="Arial"/>
              <a:buChar char="•"/>
            </a:pPr>
            <a:r>
              <a:rPr lang="en-US" sz="3961" dirty="0" err="1">
                <a:solidFill>
                  <a:srgbClr val="FFFFFF"/>
                </a:solidFill>
                <a:latin typeface="A Day Without Sun Text"/>
              </a:rPr>
              <a:t>Театральный</a:t>
            </a:r>
            <a:r>
              <a:rPr lang="en-US" sz="3961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961" dirty="0" err="1">
                <a:solidFill>
                  <a:srgbClr val="FFFFFF"/>
                </a:solidFill>
                <a:latin typeface="A Day Without Sun Text"/>
              </a:rPr>
              <a:t>фестиваль</a:t>
            </a:r>
            <a:r>
              <a:rPr lang="en-US" sz="3961" dirty="0">
                <a:solidFill>
                  <a:srgbClr val="FFFFFF"/>
                </a:solidFill>
                <a:latin typeface="A Day Without Sun Text"/>
              </a:rPr>
              <a:t> «</a:t>
            </a:r>
            <a:r>
              <a:rPr lang="en-US" sz="3961" dirty="0" err="1">
                <a:solidFill>
                  <a:srgbClr val="FFFFFF"/>
                </a:solidFill>
                <a:latin typeface="A Day Without Sun Text"/>
              </a:rPr>
              <a:t>Под</a:t>
            </a:r>
            <a:r>
              <a:rPr lang="en-US" sz="3961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961" dirty="0" err="1">
                <a:solidFill>
                  <a:srgbClr val="FFFFFF"/>
                </a:solidFill>
                <a:latin typeface="A Day Without Sun Text"/>
              </a:rPr>
              <a:t>музыку</a:t>
            </a:r>
            <a:r>
              <a:rPr lang="en-US" sz="3961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961" dirty="0" err="1">
                <a:solidFill>
                  <a:srgbClr val="FFFFFF"/>
                </a:solidFill>
                <a:latin typeface="A Day Without Sun Text"/>
              </a:rPr>
              <a:t>прибоя</a:t>
            </a:r>
            <a:r>
              <a:rPr lang="en-US" sz="3961" dirty="0" smtClean="0">
                <a:solidFill>
                  <a:srgbClr val="FFFFFF"/>
                </a:solidFill>
                <a:latin typeface="A Day Without Sun Text"/>
              </a:rPr>
              <a:t>»</a:t>
            </a:r>
            <a:endParaRPr lang="en-US" sz="3961" dirty="0">
              <a:solidFill>
                <a:srgbClr val="FFFFFF"/>
              </a:solidFill>
              <a:latin typeface="A Day Without Sun Text"/>
            </a:endParaRPr>
          </a:p>
          <a:p>
            <a:pPr algn="just">
              <a:lnSpc>
                <a:spcPts val="5546"/>
              </a:lnSpc>
            </a:pPr>
            <a:endParaRPr lang="en-US" sz="3961" dirty="0">
              <a:solidFill>
                <a:srgbClr val="FFFFFF"/>
              </a:solidFill>
              <a:latin typeface="A Day Without Sun Tex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840230" y="165309"/>
            <a:ext cx="8705106" cy="903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 dirty="0" err="1">
                <a:solidFill>
                  <a:srgbClr val="FFFFFF"/>
                </a:solidFill>
                <a:latin typeface="Myster"/>
              </a:rPr>
              <a:t>Традиционные</a:t>
            </a:r>
            <a:r>
              <a:rPr lang="en-US" sz="5300" dirty="0">
                <a:solidFill>
                  <a:srgbClr val="FFFFFF"/>
                </a:solidFill>
                <a:latin typeface="Myster"/>
              </a:rPr>
              <a:t> </a:t>
            </a:r>
            <a:r>
              <a:rPr lang="en-US" sz="5300" dirty="0" err="1">
                <a:solidFill>
                  <a:srgbClr val="FFFFFF"/>
                </a:solidFill>
                <a:latin typeface="Myster"/>
              </a:rPr>
              <a:t>направления</a:t>
            </a:r>
            <a:endParaRPr lang="en-US" sz="5300" dirty="0">
              <a:solidFill>
                <a:srgbClr val="FFFFFF"/>
              </a:solidFill>
              <a:latin typeface="Myster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alphaModFix amt="6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400786">
            <a:off x="17004905" y="3912353"/>
            <a:ext cx="418325" cy="41832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alphaModFix amt="6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400786">
            <a:off x="-144603" y="9800860"/>
            <a:ext cx="418325" cy="4183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25187F4-12D3-B7F1-BE8E-0EEEE1E0F00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914" y="4633413"/>
            <a:ext cx="3913852" cy="54296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70" y="4664887"/>
            <a:ext cx="3915266" cy="542962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1E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6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483467" y="1351718"/>
            <a:ext cx="3321065" cy="1992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6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400786">
            <a:off x="3215426" y="524868"/>
            <a:ext cx="418325" cy="41832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004914" y="6681169"/>
            <a:ext cx="19916714" cy="3687280"/>
            <a:chOff x="0" y="0"/>
            <a:chExt cx="11102178" cy="20554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102178" cy="2055401"/>
            </a:xfrm>
            <a:custGeom>
              <a:avLst/>
              <a:gdLst/>
              <a:ahLst/>
              <a:cxnLst/>
              <a:rect l="l" t="t" r="r" b="b"/>
              <a:pathLst>
                <a:path w="11102178" h="2055401">
                  <a:moveTo>
                    <a:pt x="0" y="0"/>
                  </a:moveTo>
                  <a:lnTo>
                    <a:pt x="11102178" y="0"/>
                  </a:lnTo>
                  <a:lnTo>
                    <a:pt x="11102178" y="2055401"/>
                  </a:lnTo>
                  <a:lnTo>
                    <a:pt x="0" y="205540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4002" tIns="24002" rIns="24002" bIns="2400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6309" y="7223384"/>
            <a:ext cx="3063575" cy="9607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39921" y="7137301"/>
            <a:ext cx="2968499" cy="9787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r="64436"/>
          <a:stretch>
            <a:fillRect/>
          </a:stretch>
        </p:blipFill>
        <p:spPr>
          <a:xfrm>
            <a:off x="4619092" y="7214979"/>
            <a:ext cx="982565" cy="9209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739770" y="7321208"/>
            <a:ext cx="4207805" cy="76505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472989" y="1734927"/>
            <a:ext cx="15637962" cy="4279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72"/>
              </a:lnSpc>
            </a:pP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Расширяется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круг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постоянных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партнеров</a:t>
            </a:r>
            <a:endParaRPr lang="en-US" sz="3266" dirty="0">
              <a:solidFill>
                <a:srgbClr val="FFFFFF"/>
              </a:solidFill>
              <a:latin typeface="A Day Without Sun Text"/>
            </a:endParaRPr>
          </a:p>
          <a:p>
            <a:pPr algn="just">
              <a:lnSpc>
                <a:spcPts val="2332"/>
              </a:lnSpc>
            </a:pPr>
            <a:endParaRPr lang="en-US" sz="3266" dirty="0">
              <a:solidFill>
                <a:srgbClr val="FFFFFF"/>
              </a:solidFill>
              <a:latin typeface="A Day Without Sun Text"/>
            </a:endParaRPr>
          </a:p>
          <a:p>
            <a:pPr marL="705146" lvl="1" indent="-352573" algn="just">
              <a:lnSpc>
                <a:spcPts val="4572"/>
              </a:lnSpc>
              <a:buFont typeface="Arial"/>
              <a:buChar char="•"/>
            </a:pP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Музеи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: Музей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истории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религии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, Музей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Достоевского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, Музей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Арктики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 и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Антарктики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, Музей Анны Ахматовой, Музей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музыки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 и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фольклора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народов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Якутии</a:t>
            </a:r>
            <a:endParaRPr lang="en-US" sz="3266" dirty="0">
              <a:solidFill>
                <a:srgbClr val="FFFFFF"/>
              </a:solidFill>
              <a:latin typeface="A Day Without Sun Text"/>
            </a:endParaRPr>
          </a:p>
          <a:p>
            <a:pPr marL="705146" lvl="1" indent="-352573" algn="just">
              <a:lnSpc>
                <a:spcPts val="4572"/>
              </a:lnSpc>
              <a:buFont typeface="Arial"/>
              <a:buChar char="•"/>
            </a:pP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Киностудии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: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Ленфильм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,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Беларусьфильм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,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Гамма-фильм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, ЧБ,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Проспект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мира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, АНО «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Просвещение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»</a:t>
            </a:r>
          </a:p>
          <a:p>
            <a:pPr marL="705146" lvl="1" indent="-352573" algn="just">
              <a:lnSpc>
                <a:spcPts val="4572"/>
              </a:lnSpc>
              <a:buFont typeface="Arial"/>
              <a:buChar char="•"/>
            </a:pP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ВУЗы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: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СпбГУ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, РГПУ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им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.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Герцена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,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Институт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культурных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программ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, РГИСИ, РГГМУ</a:t>
            </a:r>
          </a:p>
          <a:p>
            <a:pPr marL="705146" lvl="1" indent="-352573" algn="just">
              <a:lnSpc>
                <a:spcPts val="4572"/>
              </a:lnSpc>
              <a:buFont typeface="Arial"/>
              <a:buChar char="•"/>
            </a:pP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Детские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 и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социальные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учреждения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: ДДИ №3,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школы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Сестрорецка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, ДДТ Зеленогорска, КЦСОН, ЦППМСС, Детская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музыкальная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школа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 №20,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Молодежный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 </a:t>
            </a:r>
            <a:r>
              <a:rPr lang="en-US" sz="3266" dirty="0" err="1">
                <a:solidFill>
                  <a:srgbClr val="FFFFFF"/>
                </a:solidFill>
                <a:latin typeface="A Day Without Sun Text"/>
              </a:rPr>
              <a:t>совет</a:t>
            </a:r>
            <a:r>
              <a:rPr lang="en-US" sz="3266" dirty="0">
                <a:solidFill>
                  <a:srgbClr val="FFFFFF"/>
                </a:solidFill>
                <a:latin typeface="A Day Without Sun Text"/>
              </a:rPr>
              <a:t> Курортного района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4884" y="8529408"/>
            <a:ext cx="986383" cy="1390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282082" y="8491471"/>
            <a:ext cx="2124203" cy="161624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72989" y="8609289"/>
            <a:ext cx="1020462" cy="12313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145218" y="7294021"/>
            <a:ext cx="2795417" cy="78271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120420" y="7353973"/>
            <a:ext cx="1578853" cy="80153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179375" y="8769305"/>
            <a:ext cx="2370187" cy="97799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701962" y="8821005"/>
            <a:ext cx="3022112" cy="91922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1519995" y="8675997"/>
            <a:ext cx="2269027" cy="11646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7051217" y="7172616"/>
            <a:ext cx="1221402" cy="122140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/>
          <a:srcRect r="68059"/>
          <a:stretch>
            <a:fillRect/>
          </a:stretch>
        </p:blipFill>
        <p:spPr>
          <a:xfrm>
            <a:off x="13938422" y="8751479"/>
            <a:ext cx="1314517" cy="105827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6910773" y="8761004"/>
            <a:ext cx="1124529" cy="113924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6047931" y="7265157"/>
            <a:ext cx="1017271" cy="101727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5519225" y="8769305"/>
            <a:ext cx="1057411" cy="104045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9819324" y="8815116"/>
            <a:ext cx="1433971" cy="95448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4" cstate="print">
            <a:alphaModFix amt="7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648516" y="1522407"/>
            <a:ext cx="760369" cy="85873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6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rot="576119" flipH="1">
            <a:off x="15516370" y="-11231"/>
            <a:ext cx="3069694" cy="171902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8" cstate="print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-1225550" y="5393063"/>
            <a:ext cx="2783718" cy="272298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4879057" y="7265157"/>
            <a:ext cx="948612" cy="955095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6442918" y="277471"/>
            <a:ext cx="5402163" cy="903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>
                <a:solidFill>
                  <a:srgbClr val="FFFFFF"/>
                </a:solidFill>
                <a:latin typeface="Myster"/>
              </a:rPr>
              <a:t> Наши партнеры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1E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1000"/>
          </a:blip>
          <a:srcRect/>
          <a:stretch>
            <a:fillRect/>
          </a:stretch>
        </p:blipFill>
        <p:spPr>
          <a:xfrm rot="-10800000">
            <a:off x="6097145" y="5793533"/>
            <a:ext cx="6577844" cy="62900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51000"/>
          </a:blip>
          <a:srcRect/>
          <a:stretch>
            <a:fillRect/>
          </a:stretch>
        </p:blipFill>
        <p:spPr>
          <a:xfrm rot="-10800000">
            <a:off x="12453149" y="5595991"/>
            <a:ext cx="6577844" cy="62900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51000"/>
          </a:blip>
          <a:srcRect/>
          <a:stretch>
            <a:fillRect/>
          </a:stretch>
        </p:blipFill>
        <p:spPr>
          <a:xfrm rot="-10800000">
            <a:off x="13415247" y="95250"/>
            <a:ext cx="5864526" cy="56079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155428" flipV="1">
            <a:off x="13862743" y="-495796"/>
            <a:ext cx="4720754" cy="52452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51000"/>
          </a:blip>
          <a:srcRect/>
          <a:stretch>
            <a:fillRect/>
          </a:stretch>
        </p:blipFill>
        <p:spPr>
          <a:xfrm rot="-10800000">
            <a:off x="6707624" y="-694072"/>
            <a:ext cx="6577844" cy="62900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51000"/>
          </a:blip>
          <a:srcRect/>
          <a:stretch>
            <a:fillRect/>
          </a:stretch>
        </p:blipFill>
        <p:spPr>
          <a:xfrm rot="-10800000">
            <a:off x="0" y="95250"/>
            <a:ext cx="6577844" cy="62900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 amt="51000"/>
          </a:blip>
          <a:srcRect/>
          <a:stretch>
            <a:fillRect/>
          </a:stretch>
        </p:blipFill>
        <p:spPr>
          <a:xfrm rot="-10800000">
            <a:off x="0" y="6385314"/>
            <a:ext cx="6577844" cy="629006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26520" y="2262474"/>
            <a:ext cx="18131572" cy="3833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01"/>
              </a:lnSpc>
            </a:pPr>
            <a:r>
              <a:rPr lang="en-US" sz="12259" dirty="0" err="1">
                <a:solidFill>
                  <a:srgbClr val="FFFFFF"/>
                </a:solidFill>
                <a:latin typeface="Myster"/>
              </a:rPr>
              <a:t>Спасибо</a:t>
            </a:r>
            <a:endParaRPr lang="en-US" sz="12259" dirty="0">
              <a:solidFill>
                <a:srgbClr val="FFFFFF"/>
              </a:solidFill>
              <a:latin typeface="Myster"/>
            </a:endParaRPr>
          </a:p>
          <a:p>
            <a:pPr algn="ctr">
              <a:lnSpc>
                <a:spcPts val="15201"/>
              </a:lnSpc>
            </a:pPr>
            <a:r>
              <a:rPr lang="en-US" sz="12259" dirty="0" err="1">
                <a:solidFill>
                  <a:srgbClr val="FFFFFF"/>
                </a:solidFill>
                <a:latin typeface="Myster"/>
              </a:rPr>
              <a:t>за</a:t>
            </a:r>
            <a:r>
              <a:rPr lang="en-US" sz="12259" dirty="0">
                <a:solidFill>
                  <a:srgbClr val="FFFFFF"/>
                </a:solidFill>
                <a:latin typeface="Myster"/>
              </a:rPr>
              <a:t> </a:t>
            </a:r>
            <a:r>
              <a:rPr lang="en-US" sz="12259" dirty="0" err="1">
                <a:solidFill>
                  <a:srgbClr val="FFFFFF"/>
                </a:solidFill>
                <a:latin typeface="Myster"/>
              </a:rPr>
              <a:t>внимание</a:t>
            </a:r>
            <a:r>
              <a:rPr lang="en-US" sz="12259" dirty="0">
                <a:solidFill>
                  <a:srgbClr val="FFFFFF"/>
                </a:solidFill>
                <a:latin typeface="Myster"/>
              </a:rPr>
              <a:t>!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alphaModFix amt="8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522036">
            <a:off x="-2401922" y="7594984"/>
            <a:ext cx="7209957" cy="3224817"/>
          </a:xfrm>
          <a:prstGeom prst="rect">
            <a:avLst/>
          </a:prstGeom>
        </p:spPr>
      </p:pic>
      <p:grpSp>
        <p:nvGrpSpPr>
          <p:cNvPr id="11" name="Group 13"/>
          <p:cNvGrpSpPr/>
          <p:nvPr/>
        </p:nvGrpSpPr>
        <p:grpSpPr>
          <a:xfrm>
            <a:off x="7316996" y="5988580"/>
            <a:ext cx="3821392" cy="3821391"/>
            <a:chOff x="9008677" y="5775152"/>
            <a:chExt cx="5095190" cy="5095190"/>
          </a:xfrm>
        </p:grpSpPr>
        <p:pic>
          <p:nvPicPr>
            <p:cNvPr id="12" name="Picture 1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9008677" y="5775152"/>
              <a:ext cx="5095190" cy="5095190"/>
            </a:xfrm>
            <a:prstGeom prst="rect">
              <a:avLst/>
            </a:prstGeom>
          </p:spPr>
        </p:pic>
        <p:pic>
          <p:nvPicPr>
            <p:cNvPr id="13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9368378" y="6253329"/>
              <a:ext cx="4535882" cy="45358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545</Words>
  <Application>Microsoft Office PowerPoint</Application>
  <PresentationFormat>Произвольный</PresentationFormat>
  <Paragraphs>40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Myster</vt:lpstr>
      <vt:lpstr>A Day Without Sun Text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#3C1E76</dc:title>
  <dc:creator>Ольга Nikolaenkova</dc:creator>
  <cp:lastModifiedBy>Пользователь</cp:lastModifiedBy>
  <cp:revision>17</cp:revision>
  <dcterms:created xsi:type="dcterms:W3CDTF">2006-08-16T00:00:00Z</dcterms:created>
  <dcterms:modified xsi:type="dcterms:W3CDTF">2023-02-20T14:24:38Z</dcterms:modified>
  <dc:identifier>DAFSTOIcb8Q</dc:identifier>
</cp:coreProperties>
</file>