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</p:sldMasterIdLst>
  <p:notesMasterIdLst>
    <p:notesMasterId r:id="rId12"/>
  </p:notesMasterIdLst>
  <p:handoutMasterIdLst>
    <p:handoutMasterId r:id="rId13"/>
  </p:handoutMasterIdLst>
  <p:sldIdLst>
    <p:sldId id="446" r:id="rId3"/>
    <p:sldId id="559" r:id="rId4"/>
    <p:sldId id="562" r:id="rId5"/>
    <p:sldId id="560" r:id="rId6"/>
    <p:sldId id="561" r:id="rId7"/>
    <p:sldId id="563" r:id="rId8"/>
    <p:sldId id="565" r:id="rId9"/>
    <p:sldId id="566" r:id="rId10"/>
    <p:sldId id="564" r:id="rId11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4468AD-7CCE-4B0E-80FD-05E28E1C5261}">
          <p14:sldIdLst>
            <p14:sldId id="446"/>
            <p14:sldId id="559"/>
            <p14:sldId id="562"/>
            <p14:sldId id="560"/>
            <p14:sldId id="561"/>
            <p14:sldId id="563"/>
            <p14:sldId id="565"/>
            <p14:sldId id="566"/>
            <p14:sldId id="5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  <p15:guide id="4" pos="1829">
          <p15:clr>
            <a:srgbClr val="A4A3A4"/>
          </p15:clr>
        </p15:guide>
        <p15:guide id="5" orient="horz" pos="14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2257">
          <p15:clr>
            <a:srgbClr val="A4A3A4"/>
          </p15:clr>
        </p15:guide>
        <p15:guide id="8" pos="1800">
          <p15:clr>
            <a:srgbClr val="A4A3A4"/>
          </p15:clr>
        </p15:guide>
        <p15:guide id="9" orient="horz" pos="422">
          <p15:clr>
            <a:srgbClr val="A4A3A4"/>
          </p15:clr>
        </p15:guide>
        <p15:guide id="10" orient="horz" pos="22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121"/>
    <a:srgbClr val="4F81BD"/>
    <a:srgbClr val="006699"/>
    <a:srgbClr val="01427D"/>
    <a:srgbClr val="3A7DCE"/>
    <a:srgbClr val="C0504D"/>
    <a:srgbClr val="FFFFFF"/>
    <a:srgbClr val="D02800"/>
    <a:srgbClr val="40D444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86369" autoAdjust="0"/>
  </p:normalViewPr>
  <p:slideViewPr>
    <p:cSldViewPr snapToGrid="0">
      <p:cViewPr varScale="1">
        <p:scale>
          <a:sx n="76" d="100"/>
          <a:sy n="76" d="100"/>
        </p:scale>
        <p:origin x="1608" y="84"/>
      </p:cViewPr>
      <p:guideLst>
        <p:guide orient="horz" pos="2160"/>
        <p:guide pos="2880"/>
        <p:guide orient="horz" pos="2228"/>
        <p:guide pos="1829"/>
        <p:guide orient="horz" pos="14"/>
        <p:guide orient="horz"/>
        <p:guide orient="horz" pos="2257"/>
        <p:guide pos="1800"/>
        <p:guide orient="horz" pos="422"/>
        <p:guide orient="horz" pos="2252"/>
      </p:guideLst>
    </p:cSldViewPr>
  </p:slideViewPr>
  <p:outlineViewPr>
    <p:cViewPr>
      <p:scale>
        <a:sx n="33" d="100"/>
        <a:sy n="33" d="100"/>
      </p:scale>
      <p:origin x="0" y="235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10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9" y="1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49F9-2578-4731-A0F3-A1267FA83F4E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30094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9" y="9430094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5B179-745D-4EE5-BB4E-2FC364B091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517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9" y="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CDEF6D-A0AF-4498-AD39-3B190D5CAEF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3009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9" y="9430090"/>
            <a:ext cx="2945659" cy="4964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03D561-1B51-47B8-811A-26E30238B3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5045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кадемия-OPEN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"/>
                </p14:media>
              </p:ext>
            </p:extLst>
          </p:nvPr>
        </p:nvPicPr>
        <p:blipFill rotWithShape="1">
          <a:blip r:embed="rId4">
            <a:lum bright="40000" contrast="-40000"/>
          </a:blip>
          <a:srcRect l="9844" r="7467"/>
          <a:stretch/>
        </p:blipFill>
        <p:spPr>
          <a:xfrm>
            <a:off x="0" y="637674"/>
            <a:ext cx="9144000" cy="6220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102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116540"/>
            <a:ext cx="6318878" cy="7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0884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46" b="23104"/>
          <a:stretch/>
        </p:blipFill>
        <p:spPr>
          <a:xfrm>
            <a:off x="4447295" y="1875858"/>
            <a:ext cx="4696706" cy="5003914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1" b="22971"/>
          <a:stretch/>
        </p:blipFill>
        <p:spPr>
          <a:xfrm>
            <a:off x="4447294" y="1875857"/>
            <a:ext cx="4705415" cy="5012623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3" b="16377"/>
          <a:stretch/>
        </p:blipFill>
        <p:spPr>
          <a:xfrm>
            <a:off x="3469099" y="1970587"/>
            <a:ext cx="5665376" cy="4906463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5" b="20026"/>
          <a:stretch/>
        </p:blipFill>
        <p:spPr>
          <a:xfrm>
            <a:off x="5108029" y="2522932"/>
            <a:ext cx="4015998" cy="434459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5" b="20026"/>
          <a:stretch/>
        </p:blipFill>
        <p:spPr>
          <a:xfrm>
            <a:off x="4859869" y="2254469"/>
            <a:ext cx="4264157" cy="4613056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5" b="20026"/>
          <a:stretch/>
        </p:blipFill>
        <p:spPr>
          <a:xfrm>
            <a:off x="4448176" y="1797787"/>
            <a:ext cx="4686299" cy="5069738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"/>
            <a:ext cx="9144000" cy="685515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7264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237"/>
            <a:ext cx="6318878" cy="62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4726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5493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"/>
            <a:ext cx="9144000" cy="685515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6656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5" b="20524"/>
          <a:stretch/>
        </p:blipFill>
        <p:spPr>
          <a:xfrm>
            <a:off x="4043641" y="1595224"/>
            <a:ext cx="5121624" cy="52840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9518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14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209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59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50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619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681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8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5" b="20524"/>
          <a:stretch/>
        </p:blipFill>
        <p:spPr>
          <a:xfrm>
            <a:off x="4043641" y="1595224"/>
            <a:ext cx="5121624" cy="5284042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71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441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72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1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22" y="1827393"/>
            <a:ext cx="6226078" cy="6327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22" y="1827393"/>
            <a:ext cx="6226078" cy="632778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74" y="1875857"/>
            <a:ext cx="6414268" cy="650741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74" y="1875857"/>
            <a:ext cx="6414268" cy="650741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94" y="1875857"/>
            <a:ext cx="6402828" cy="650741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94" y="1875857"/>
            <a:ext cx="6402828" cy="6507417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СОЗДАНИЕ НОВЫХ УЧРЕЖДЕНИЙ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49D6B7-EC19-42B9-B322-4E155C04CA9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481503BF-05CF-4C34-AD40-CB8E894DDA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2" r:id="rId2"/>
    <p:sldLayoutId id="2147483704" r:id="rId3"/>
    <p:sldLayoutId id="2147483709" r:id="rId4"/>
    <p:sldLayoutId id="2147483713" r:id="rId5"/>
    <p:sldLayoutId id="2147483710" r:id="rId6"/>
    <p:sldLayoutId id="2147483715" r:id="rId7"/>
    <p:sldLayoutId id="2147483711" r:id="rId8"/>
    <p:sldLayoutId id="2147483716" r:id="rId9"/>
    <p:sldLayoutId id="2147483718" r:id="rId10"/>
    <p:sldLayoutId id="2147483719" r:id="rId11"/>
    <p:sldLayoutId id="2147483721" r:id="rId12"/>
    <p:sldLayoutId id="2147483722" r:id="rId13"/>
    <p:sldLayoutId id="2147483724" r:id="rId14"/>
    <p:sldLayoutId id="2147483723" r:id="rId15"/>
    <p:sldLayoutId id="2147483702" r:id="rId16"/>
    <p:sldLayoutId id="2147483705" r:id="rId17"/>
    <p:sldLayoutId id="2147483706" r:id="rId18"/>
    <p:sldLayoutId id="2147483707" r:id="rId19"/>
    <p:sldLayoutId id="2147483708" r:id="rId20"/>
    <p:sldLayoutId id="2147483697" r:id="rId21"/>
    <p:sldLayoutId id="214748369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157C-CB17-4592-9056-E9DC59A7FD2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40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ktorium.tv/" TargetMode="External"/><Relationship Id="rId3" Type="http://schemas.openxmlformats.org/officeDocument/2006/relationships/hyperlink" Target="http://do2.rcokoit.ru/" TargetMode="External"/><Relationship Id="rId7" Type="http://schemas.openxmlformats.org/officeDocument/2006/relationships/hyperlink" Target="http://www.yaklass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ducation.yandex.ru/" TargetMode="External"/><Relationship Id="rId5" Type="http://schemas.openxmlformats.org/officeDocument/2006/relationships/hyperlink" Target="http://uchi.ru/" TargetMode="External"/><Relationship Id="rId10" Type="http://schemas.openxmlformats.org/officeDocument/2006/relationships/hyperlink" Target="http://edu.sirius.online/" TargetMode="External"/><Relationship Id="rId4" Type="http://schemas.openxmlformats.org/officeDocument/2006/relationships/hyperlink" Target="http://resh.edu.ru/" TargetMode="External"/><Relationship Id="rId9" Type="http://schemas.openxmlformats.org/officeDocument/2006/relationships/hyperlink" Target="http://interneturok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63211" y="2697832"/>
            <a:ext cx="8417577" cy="148868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b="1" cap="all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ОРГАНИЗАЦИИ </a:t>
            </a:r>
            <a:r>
              <a:rPr lang="ru-RU" sz="3200" b="1" cap="all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ОБРАЗОВАТЕЛЬНЫХ </a:t>
            </a:r>
            <a:r>
              <a:rPr lang="ru-RU" sz="3200" b="1" cap="all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 САНКТ-ПЕТЕРБУРГА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96630" y="6165380"/>
            <a:ext cx="1150741" cy="307777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16.03.2020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361" y="850589"/>
            <a:ext cx="2593275" cy="18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результатов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Основные мероприятия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686800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ru-RU" sz="2400" dirty="0" smtClean="0">
                <a:latin typeface="Arial" panose="020B0604020202020204" pitchFamily="34" charset="0"/>
              </a:rPr>
              <a:t>Введение свободного посещения государственных образовательных учреждений.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ru-RU" sz="2400" dirty="0" smtClean="0">
                <a:latin typeface="Arial" panose="020B0604020202020204" pitchFamily="34" charset="0"/>
              </a:rPr>
              <a:t>Запрет на проведение массовых мероприятий.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ru-RU" sz="2400" dirty="0" smtClean="0">
                <a:latin typeface="Arial" panose="020B0604020202020204" pitchFamily="34" charset="0"/>
              </a:rPr>
              <a:t>Соблюдение всех мер и рекомендаций по профилактике </a:t>
            </a:r>
            <a:r>
              <a:rPr lang="ru-RU" sz="2400" dirty="0">
                <a:latin typeface="Arial" panose="020B0604020202020204" pitchFamily="34" charset="0"/>
              </a:rPr>
              <a:t>новой </a:t>
            </a:r>
            <a:r>
              <a:rPr lang="ru-RU" sz="2400" dirty="0" err="1">
                <a:latin typeface="Arial" panose="020B0604020202020204" pitchFamily="34" charset="0"/>
              </a:rPr>
              <a:t>коронавирусной</a:t>
            </a:r>
            <a:r>
              <a:rPr lang="ru-RU" sz="2400" dirty="0">
                <a:latin typeface="Arial" panose="020B0604020202020204" pitchFamily="34" charset="0"/>
              </a:rPr>
              <a:t> инфекции (COVID-2019</a:t>
            </a:r>
            <a:r>
              <a:rPr lang="ru-RU" sz="2400" dirty="0" smtClean="0">
                <a:latin typeface="Arial" panose="020B0604020202020204" pitchFamily="34" charset="0"/>
              </a:rPr>
              <a:t>).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ru-RU" sz="2400" dirty="0" smtClean="0">
                <a:latin typeface="Arial" panose="020B0604020202020204" pitchFamily="34" charset="0"/>
              </a:rPr>
              <a:t>Незамедлительное информирование при выявлении случаев заболевания среди сотрудников и обучающихся.</a:t>
            </a:r>
          </a:p>
          <a:p>
            <a:pPr algn="r">
              <a:lnSpc>
                <a:spcPct val="120000"/>
              </a:lnSpc>
            </a:pPr>
            <a:endParaRPr lang="ru-RU" sz="2400" i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ru-RU" sz="24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Распоряжение Комитета по образованию </a:t>
            </a:r>
            <a:br>
              <a:rPr lang="ru-RU" sz="2400" i="1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от 16.03.2020 № 726-р «Об организации деятельности образовательных учреждений Санкт-Петербурга»</a:t>
            </a:r>
            <a:endParaRPr lang="ru-RU" sz="24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0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результатов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Основные мероприятия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" y="950723"/>
            <a:ext cx="86868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anose="020B0604020202020204" pitchFamily="34" charset="0"/>
              </a:rPr>
              <a:t>16-20 марта 2020 года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Arial" panose="020B0604020202020204" pitchFamily="34" charset="0"/>
              </a:rPr>
              <a:t>– завершение</a:t>
            </a:r>
            <a:r>
              <a:rPr lang="en-US" sz="2400" dirty="0" smtClean="0">
                <a:latin typeface="Arial" panose="020B0604020202020204" pitchFamily="34" charset="0"/>
              </a:rPr>
              <a:t> III </a:t>
            </a:r>
            <a:r>
              <a:rPr lang="ru-RU" sz="2400" dirty="0" smtClean="0">
                <a:latin typeface="Arial" panose="020B0604020202020204" pitchFamily="34" charset="0"/>
              </a:rPr>
              <a:t>четверти (повторение пройденных тем)</a:t>
            </a:r>
          </a:p>
          <a:p>
            <a:pPr>
              <a:lnSpc>
                <a:spcPct val="120000"/>
              </a:lnSpc>
            </a:pPr>
            <a:endParaRPr lang="ru-RU" sz="24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anose="020B0604020202020204" pitchFamily="34" charset="0"/>
              </a:rPr>
              <a:t>21-28 марта 2020</a:t>
            </a:r>
            <a:r>
              <a:rPr lang="ru-RU" sz="2400" dirty="0" smtClean="0">
                <a:latin typeface="Arial" panose="020B0604020202020204" pitchFamily="34" charset="0"/>
              </a:rPr>
              <a:t> года – весенние каникулы</a:t>
            </a:r>
          </a:p>
          <a:p>
            <a:pPr>
              <a:lnSpc>
                <a:spcPct val="120000"/>
              </a:lnSpc>
            </a:pPr>
            <a:endParaRPr lang="ru-RU" sz="2400" dirty="0" smtClean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anose="020B0604020202020204" pitchFamily="34" charset="0"/>
              </a:rPr>
              <a:t>30 марта 2020 года </a:t>
            </a:r>
            <a:r>
              <a:rPr lang="ru-RU" sz="2400" dirty="0" smtClean="0">
                <a:latin typeface="Arial" panose="020B0604020202020204" pitchFamily="34" charset="0"/>
              </a:rPr>
              <a:t>– начало </a:t>
            </a:r>
            <a:r>
              <a:rPr lang="en-US" sz="2400" dirty="0" smtClean="0">
                <a:latin typeface="Arial" panose="020B0604020202020204" pitchFamily="34" charset="0"/>
              </a:rPr>
              <a:t>IV </a:t>
            </a:r>
            <a:r>
              <a:rPr lang="ru-RU" sz="2400" dirty="0" smtClean="0">
                <a:latin typeface="Arial" panose="020B0604020202020204" pitchFamily="34" charset="0"/>
              </a:rPr>
              <a:t>четверти</a:t>
            </a:r>
          </a:p>
          <a:p>
            <a:pPr>
              <a:lnSpc>
                <a:spcPct val="120000"/>
              </a:lnSpc>
            </a:pPr>
            <a:endParaRPr lang="ru-RU" sz="24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Arial" panose="020B0604020202020204" pitchFamily="34" charset="0"/>
              </a:rPr>
              <a:t>20 марта – 13 апреля 2020 – ГИА-11 (досрочный этап)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Arial" panose="020B0604020202020204" pitchFamily="34" charset="0"/>
              </a:rPr>
              <a:t>21 апреля – 16 мая 2020 – ГИА-9 (досрочный этап)</a:t>
            </a:r>
            <a:endParaRPr lang="ru-RU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результатов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Режим свободного посещения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686800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" panose="020B0604020202020204" pitchFamily="34" charset="0"/>
              </a:rPr>
              <a:t>Посещение образовательного учреждения – выбор родителей (в свободной форме).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" panose="020B0604020202020204" pitchFamily="34" charset="0"/>
              </a:rPr>
              <a:t>Если родители выбрали нахождение ребенка дома – это распространяется на уроки, внеурочную деятельность, кружки дополнительного образования.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" panose="020B0604020202020204" pitchFamily="34" charset="0"/>
              </a:rPr>
              <a:t>Выход в школу: при наличии заявления родителей на свободное посещение образовательного учреждения после возвращения ребенка на занятия им не надо предоставлять справку о состоянии здоровья обучающегося.</a:t>
            </a:r>
          </a:p>
          <a:p>
            <a:pPr>
              <a:lnSpc>
                <a:spcPct val="120000"/>
              </a:lnSpc>
            </a:pPr>
            <a:endParaRPr lang="ru-RU" sz="24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результатов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ОБРАЗОВАТЕЛЬНЫЕ УЧРЕЖДЕНИЯ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6868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" panose="020B0604020202020204" pitchFamily="34" charset="0"/>
              </a:rPr>
              <a:t>Продолжают работать в штатном режиме: уроки, внеурочная деятельность, кружки по расписанию. </a:t>
            </a:r>
            <a:r>
              <a:rPr lang="ru-RU" sz="2400" i="1" dirty="0" smtClean="0">
                <a:latin typeface="Arial" panose="020B0604020202020204" pitchFamily="34" charset="0"/>
              </a:rPr>
              <a:t>Возможно скорректированное расписание при выборе большим количеством обучающихся дистанционного обучения.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" panose="020B0604020202020204" pitchFamily="34" charset="0"/>
              </a:rPr>
              <a:t>Проводят ежедневный мониторинг обучающихся:</a:t>
            </a:r>
            <a:br>
              <a:rPr lang="ru-RU" sz="2400" dirty="0" smtClean="0">
                <a:latin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</a:rPr>
              <a:t>- находящихся на лечении (те, кто по болезни не учатся),</a:t>
            </a:r>
            <a:br>
              <a:rPr lang="ru-RU" sz="2400" dirty="0" smtClean="0">
                <a:latin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</a:rPr>
              <a:t>- присутствующих в образовательном учреждении,</a:t>
            </a:r>
            <a:br>
              <a:rPr lang="ru-RU" sz="2400" dirty="0" smtClean="0">
                <a:latin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</a:rPr>
              <a:t>- обучающихся дистанционно.</a:t>
            </a:r>
          </a:p>
        </p:txBody>
      </p:sp>
    </p:spTree>
    <p:extLst>
      <p:ext uri="{BB962C8B-B14F-4D97-AF65-F5344CB8AC3E}">
        <p14:creationId xmlns:p14="http://schemas.microsoft.com/office/powerpoint/2010/main" val="14001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результатов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ОБРАЗОВАТЕЛЬНЫЕ УЧРЕЖДЕНИЯ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6868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latin typeface="Arial" panose="020B0604020202020204" pitchFamily="34" charset="0"/>
              </a:rPr>
              <a:t>Администрация школы:</a:t>
            </a:r>
          </a:p>
          <a:p>
            <a:pPr>
              <a:lnSpc>
                <a:spcPct val="120000"/>
              </a:lnSpc>
            </a:pPr>
            <a:endParaRPr lang="ru-RU" sz="2000" b="1" dirty="0" smtClean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</a:rPr>
              <a:t>Проводит мониторинг </a:t>
            </a:r>
            <a:r>
              <a:rPr lang="ru-RU" dirty="0">
                <a:latin typeface="Arial" panose="020B0604020202020204" pitchFamily="34" charset="0"/>
              </a:rPr>
              <a:t>необходимого технического обеспечения учителя </a:t>
            </a:r>
            <a:r>
              <a:rPr lang="ru-RU" dirty="0" smtClean="0">
                <a:latin typeface="Arial" panose="020B0604020202020204" pitchFamily="34" charset="0"/>
              </a:rPr>
              <a:t>для </a:t>
            </a:r>
            <a:r>
              <a:rPr lang="ru-RU" dirty="0">
                <a:latin typeface="Arial" panose="020B0604020202020204" pitchFamily="34" charset="0"/>
              </a:rPr>
              <a:t>организации образовательного процесса с применением дистанционных образовательных технологий (планшет-ноутбук-компьютер, интернет, необходимые приложения). Обеспечивает учителей необходимым оборудованием.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</a:rPr>
              <a:t>Определяет набор электронных ресурсов, приложений, которые допускаются </a:t>
            </a:r>
            <a:r>
              <a:rPr lang="ru-RU" dirty="0" smtClean="0">
                <a:latin typeface="Arial" panose="020B0604020202020204" pitchFamily="34" charset="0"/>
              </a:rPr>
              <a:t>к </a:t>
            </a:r>
            <a:r>
              <a:rPr lang="ru-RU" dirty="0">
                <a:latin typeface="Arial" panose="020B0604020202020204" pitchFamily="34" charset="0"/>
              </a:rPr>
              <a:t>использованию в учебном процессе. </a:t>
            </a:r>
            <a:r>
              <a:rPr lang="ru-RU" i="1" dirty="0" smtClean="0">
                <a:latin typeface="Arial" panose="020B0604020202020204" pitchFamily="34" charset="0"/>
              </a:rPr>
              <a:t>При возможности </a:t>
            </a:r>
            <a:r>
              <a:rPr lang="ru-RU" i="1" dirty="0">
                <a:latin typeface="Arial" panose="020B0604020202020204" pitchFamily="34" charset="0"/>
              </a:rPr>
              <a:t>определяет обучающимся одной параллели один набор ресурсов.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</a:rPr>
              <a:t>Информирует всех участников образовательного процесса о возможных механизмах использования  ресурсов для организации обучения с использованием дистанционных образовательных технологий.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</a:rPr>
              <a:t>Утверждает </a:t>
            </a:r>
            <a:r>
              <a:rPr lang="ru-RU" dirty="0">
                <a:latin typeface="Arial" panose="020B0604020202020204" pitchFamily="34" charset="0"/>
              </a:rPr>
              <a:t>расписание и график обучения с применением дистанционных образовательных технологий, включая регулярные видео чаты (уроки по скайпу, </a:t>
            </a:r>
            <a:r>
              <a:rPr lang="ru-RU" dirty="0" err="1">
                <a:latin typeface="Arial" panose="020B0604020202020204" pitchFamily="34" charset="0"/>
              </a:rPr>
              <a:t>вебинары</a:t>
            </a:r>
            <a:r>
              <a:rPr lang="ru-RU" dirty="0">
                <a:latin typeface="Arial" panose="020B0604020202020204" pitchFamily="34" charset="0"/>
              </a:rPr>
              <a:t> и т.д.); контрольные мероприятия (тесты, зачётные работы), график </a:t>
            </a:r>
            <a:r>
              <a:rPr lang="ru-RU" dirty="0" smtClean="0">
                <a:latin typeface="Arial" panose="020B0604020202020204" pitchFamily="34" charset="0"/>
              </a:rPr>
              <a:t>отправки </a:t>
            </a:r>
            <a:r>
              <a:rPr lang="ru-RU" dirty="0">
                <a:latin typeface="Arial" panose="020B0604020202020204" pitchFamily="34" charset="0"/>
              </a:rPr>
              <a:t>и приёма домашних заданий, часы консультаций.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</a:rPr>
              <a:t>Разрабатывает </a:t>
            </a:r>
            <a:r>
              <a:rPr lang="ru-RU" dirty="0">
                <a:latin typeface="Arial" panose="020B0604020202020204" pitchFamily="34" charset="0"/>
              </a:rPr>
              <a:t>положение о промежуточной аттестации обучающихся 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при организации образовательного процесса с применением дистанционных образовательных технологий. </a:t>
            </a:r>
          </a:p>
        </p:txBody>
      </p:sp>
    </p:spTree>
    <p:extLst>
      <p:ext uri="{BB962C8B-B14F-4D97-AF65-F5344CB8AC3E}">
        <p14:creationId xmlns:p14="http://schemas.microsoft.com/office/powerpoint/2010/main" val="3711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результатов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ОБРАЗОВАТЕЛЬНЫЕ УЧРЕЖДЕНИЯ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686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</a:rPr>
              <a:t>Классный </a:t>
            </a:r>
            <a:r>
              <a:rPr lang="ru-RU" sz="2000" b="1" dirty="0" smtClean="0">
                <a:latin typeface="Arial" panose="020B0604020202020204" pitchFamily="34" charset="0"/>
              </a:rPr>
              <a:t>руководитель:</a:t>
            </a:r>
          </a:p>
          <a:p>
            <a:endParaRPr lang="ru-RU" sz="2000" b="1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</a:rPr>
              <a:t>Осуществляет учет обучающихся, осваивающих образовательную программу непосредственно с применением дистанционных образовательных технологий.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</a:rPr>
              <a:t>Осуществляет мониторинг необходимого технического обеспечения </a:t>
            </a:r>
            <a:r>
              <a:rPr lang="ru-RU" dirty="0" smtClean="0">
                <a:latin typeface="Arial" panose="020B0604020202020204" pitchFamily="34" charset="0"/>
              </a:rPr>
              <a:t>учащихся для </a:t>
            </a:r>
            <a:r>
              <a:rPr lang="ru-RU" dirty="0">
                <a:latin typeface="Arial" panose="020B0604020202020204" pitchFamily="34" charset="0"/>
              </a:rPr>
              <a:t>организации образовательного процесса с применением дистанционных образовательных технологий (наличие компьютера-ноутбука-планшета-телефона </a:t>
            </a:r>
            <a:r>
              <a:rPr lang="ru-RU" dirty="0" smtClean="0">
                <a:latin typeface="Arial" panose="020B0604020202020204" pitchFamily="34" charset="0"/>
              </a:rPr>
              <a:t>с </a:t>
            </a:r>
            <a:r>
              <a:rPr lang="ru-RU" dirty="0">
                <a:latin typeface="Arial" panose="020B0604020202020204" pitchFamily="34" charset="0"/>
              </a:rPr>
              <a:t>выходом в интернет; электронной почты обучающегося и родителей; адрес скайпа либо другого ресурса для видео-взаимодействия).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</a:rPr>
              <a:t>Осуществляет контроль взаимодействия всех учащихся класса с учителями-предметниками.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</a:rPr>
              <a:t>Не реже одного раза в два дня (а в 5 - 6 классах чаще) проводит «видео часы общения» (20 - 30 минут) с учащимися класса. Определяет (совместно с психологом) тематику внеурочных мероприятий для формирования учебной мотивации обучающихся, поддержки и формирования учебной самостоятельности.</a:t>
            </a:r>
            <a:endParaRPr 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результатов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ОБРАЗОВАТЕЛЬНЫЕ УЧРЕЖДЕНИЯ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686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Arial" panose="020B0604020202020204" pitchFamily="34" charset="0"/>
              </a:rPr>
              <a:t>Учитель-предметник:</a:t>
            </a:r>
            <a:endParaRPr lang="ru-RU" sz="1600" b="1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</a:rPr>
              <a:t>Определяет набор электронных ресурсов, приложений для организации дистанционной формы обучения по учебному предмету.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</a:rPr>
              <a:t>Определяет средства коммуникации: почта, чат, электронный журнал; формат проведения видео уроков - </a:t>
            </a:r>
            <a:r>
              <a:rPr lang="ru-RU" sz="1600" dirty="0" err="1">
                <a:latin typeface="Arial" panose="020B0604020202020204" pitchFamily="34" charset="0"/>
              </a:rPr>
              <a:t>вебинар</a:t>
            </a:r>
            <a:r>
              <a:rPr lang="ru-RU" sz="1600" dirty="0">
                <a:latin typeface="Arial" panose="020B0604020202020204" pitchFamily="34" charset="0"/>
              </a:rPr>
              <a:t>, скайп, </a:t>
            </a:r>
            <a:r>
              <a:rPr lang="ru-RU" sz="1600" dirty="0" err="1">
                <a:latin typeface="Arial" panose="020B0604020202020204" pitchFamily="34" charset="0"/>
              </a:rPr>
              <a:t>zoom</a:t>
            </a:r>
            <a:r>
              <a:rPr lang="ru-RU" sz="1600" dirty="0">
                <a:latin typeface="Arial" panose="020B0604020202020204" pitchFamily="34" charset="0"/>
              </a:rPr>
              <a:t>  и т.д.;  периодичность, график проведения оценочных мероприятий и домашнего задания; перечень учебной литературы, дополнительных источников; способы  организации обратной  связи, рефлексии.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</a:rPr>
              <a:t>Определяет учебный материал для своего учебного предмета, включая физическую культуру, </a:t>
            </a:r>
            <a:r>
              <a:rPr lang="ru-RU" sz="1600" dirty="0" smtClean="0">
                <a:latin typeface="Arial" panose="020B0604020202020204" pitchFamily="34" charset="0"/>
              </a:rPr>
              <a:t>ИЗО, </a:t>
            </a:r>
            <a:r>
              <a:rPr lang="ru-RU" sz="1600" dirty="0">
                <a:latin typeface="Arial" panose="020B0604020202020204" pitchFamily="34" charset="0"/>
              </a:rPr>
              <a:t>музыку и т.д. (например, перечни фильмов, спортивных игр </a:t>
            </a:r>
            <a:br>
              <a:rPr lang="ru-RU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и соревнований, разработка тренировок, творческие работы).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</a:rPr>
              <a:t>Проводит корректировку рабочих программ. Оформляет лист коррекции рабочих программ, предусмотрев три блока: аудиторное обучение (как есть по плану); обучение </a:t>
            </a:r>
            <a:r>
              <a:rPr lang="ru-RU" sz="1600" dirty="0" smtClean="0">
                <a:latin typeface="Arial" panose="020B0604020202020204" pitchFamily="34" charset="0"/>
              </a:rPr>
              <a:t>с </a:t>
            </a:r>
            <a:r>
              <a:rPr lang="ru-RU" sz="1600" dirty="0">
                <a:latin typeface="Arial" panose="020B0604020202020204" pitchFamily="34" charset="0"/>
              </a:rPr>
              <a:t>применением дистанционных образовательных технологий (крупные блоки); режим консультаций для обучающихся после выздоровления посредством укрупнения блоков учебного материала.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</a:rPr>
              <a:t>Определяет допустимый объём домашних заданий на </a:t>
            </a:r>
            <a:r>
              <a:rPr lang="ru-RU" sz="1600" dirty="0" smtClean="0">
                <a:latin typeface="Arial" panose="020B0604020202020204" pitchFamily="34" charset="0"/>
              </a:rPr>
              <a:t>неделю </a:t>
            </a:r>
            <a:r>
              <a:rPr lang="ru-RU" sz="1600" dirty="0">
                <a:latin typeface="Arial" panose="020B0604020202020204" pitchFamily="34" charset="0"/>
              </a:rPr>
              <a:t>(либо другой временной интервал, который определяет школа) в дистанционной форме обучения. Домашние задания рекомендовано укрупнить (</a:t>
            </a:r>
            <a:r>
              <a:rPr lang="ru-RU" sz="1600" dirty="0" smtClean="0">
                <a:latin typeface="Arial" panose="020B0604020202020204" pitchFamily="34" charset="0"/>
              </a:rPr>
              <a:t>один-два </a:t>
            </a:r>
            <a:r>
              <a:rPr lang="ru-RU" sz="1600" dirty="0">
                <a:latin typeface="Arial" panose="020B0604020202020204" pitchFamily="34" charset="0"/>
              </a:rPr>
              <a:t>раза в неделю в зависимости от учебного предмета).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</a:rPr>
              <a:t>Определяет </a:t>
            </a:r>
            <a:r>
              <a:rPr lang="ru-RU" sz="1600" dirty="0">
                <a:latin typeface="Arial" panose="020B0604020202020204" pitchFamily="34" charset="0"/>
              </a:rPr>
              <a:t>формат и регулярность информирования родителей (законных представителей) о результатах обучении детей с применением дистанционных образовательных </a:t>
            </a:r>
            <a:r>
              <a:rPr lang="ru-RU" sz="1600" dirty="0" smtClean="0">
                <a:latin typeface="Arial" panose="020B0604020202020204" pitchFamily="34" charset="0"/>
              </a:rPr>
              <a:t>технологий.</a:t>
            </a:r>
            <a:r>
              <a:rPr lang="ru-RU" sz="1600" dirty="0">
                <a:latin typeface="Arial" panose="020B0604020202020204" pitchFamily="34" charset="0"/>
              </a:rPr>
              <a:t> </a:t>
            </a:r>
            <a:endParaRPr lang="ru-RU" sz="16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результатов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000" cap="all" dirty="0">
                <a:solidFill>
                  <a:srgbClr val="002060"/>
                </a:solidFill>
              </a:rPr>
              <a:t>Рекомендуемые универсальные бесплатные ресурсы</a:t>
            </a:r>
            <a:endParaRPr lang="ru-RU" sz="2000" cap="all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686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Рекомендуемые универсальные бесплатные ресурсы для организации обучения с использованием дистанционных образовательных технологий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/>
              <a:t>1.  Портал дистанционного обучения </a:t>
            </a:r>
            <a:r>
              <a:rPr lang="ru-RU" dirty="0">
                <a:hlinkClick r:id="rId3"/>
              </a:rPr>
              <a:t>http://</a:t>
            </a:r>
            <a:r>
              <a:rPr lang="ru-RU" dirty="0" smtClean="0">
                <a:hlinkClick r:id="rId3"/>
              </a:rPr>
              <a:t>do2.rcokoit.ru</a:t>
            </a:r>
            <a:r>
              <a:rPr lang="ru-RU" dirty="0" smtClean="0"/>
              <a:t> . </a:t>
            </a:r>
            <a:r>
              <a:rPr lang="ru-RU" dirty="0"/>
              <a:t>Интерактивные курсы</a:t>
            </a:r>
          </a:p>
          <a:p>
            <a:r>
              <a:rPr lang="ru-RU" dirty="0"/>
              <a:t>по основным предметам школьной программы.</a:t>
            </a:r>
          </a:p>
          <a:p>
            <a:r>
              <a:rPr lang="ru-RU" dirty="0"/>
              <a:t>2. Российская электронная школа  </a:t>
            </a:r>
            <a:r>
              <a:rPr lang="ru-RU" dirty="0">
                <a:hlinkClick r:id="rId4"/>
              </a:rPr>
              <a:t>http://</a:t>
            </a:r>
            <a:r>
              <a:rPr lang="ru-RU" dirty="0" smtClean="0">
                <a:hlinkClick r:id="rId4"/>
              </a:rPr>
              <a:t>resh.edu.ru</a:t>
            </a:r>
            <a:r>
              <a:rPr lang="ru-RU" dirty="0" smtClean="0"/>
              <a:t> . </a:t>
            </a:r>
            <a:r>
              <a:rPr lang="ru-RU" dirty="0" err="1"/>
              <a:t>Видеоуроки</a:t>
            </a:r>
            <a:r>
              <a:rPr lang="ru-RU" dirty="0"/>
              <a:t> и тренажеры по всем учебным предметам (включая курсы РЭШ и МЭШ)</a:t>
            </a:r>
          </a:p>
          <a:p>
            <a:r>
              <a:rPr lang="ru-RU" dirty="0"/>
              <a:t>3. </a:t>
            </a:r>
            <a:r>
              <a:rPr lang="ru-RU" dirty="0" err="1" smtClean="0"/>
              <a:t>Учи.ру</a:t>
            </a:r>
            <a:r>
              <a:rPr lang="ru-RU" dirty="0" smtClean="0"/>
              <a:t> </a:t>
            </a:r>
            <a:r>
              <a:rPr lang="ru-RU" dirty="0">
                <a:hlinkClick r:id="rId5"/>
              </a:rPr>
              <a:t>http</a:t>
            </a:r>
            <a:r>
              <a:rPr lang="ru-RU" dirty="0" smtClean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uchi.ru</a:t>
            </a:r>
            <a:r>
              <a:rPr lang="en-US" dirty="0" smtClean="0"/>
              <a:t> </a:t>
            </a:r>
            <a:r>
              <a:rPr lang="ru-RU" dirty="0" smtClean="0"/>
              <a:t>. </a:t>
            </a:r>
            <a:r>
              <a:rPr lang="ru-RU" dirty="0"/>
              <a:t>Интерактивные курсы по основным предметам 1-4 классов, а также математике и английскому языку 5-9 классов.</a:t>
            </a:r>
          </a:p>
          <a:p>
            <a:r>
              <a:rPr lang="ru-RU" dirty="0"/>
              <a:t>4.  Яндекс. Учебник </a:t>
            </a:r>
            <a:r>
              <a:rPr lang="ru-RU" dirty="0">
                <a:hlinkClick r:id="rId6"/>
              </a:rPr>
              <a:t>http://</a:t>
            </a:r>
            <a:r>
              <a:rPr lang="ru-RU" dirty="0" smtClean="0">
                <a:hlinkClick r:id="rId6"/>
              </a:rPr>
              <a:t>education.yandex.ru</a:t>
            </a:r>
            <a:r>
              <a:rPr lang="en-US" dirty="0" smtClean="0"/>
              <a:t> </a:t>
            </a:r>
            <a:r>
              <a:rPr lang="ru-RU" dirty="0" smtClean="0"/>
              <a:t>.  </a:t>
            </a:r>
            <a:r>
              <a:rPr lang="ru-RU" dirty="0"/>
              <a:t>Интерактивные задания по русскому языку и математике для начальной школы</a:t>
            </a:r>
          </a:p>
          <a:p>
            <a:r>
              <a:rPr lang="ru-RU" dirty="0"/>
              <a:t>5. </a:t>
            </a:r>
            <a:r>
              <a:rPr lang="ru-RU" dirty="0" err="1"/>
              <a:t>Якласс</a:t>
            </a:r>
            <a:r>
              <a:rPr lang="ru-RU" dirty="0"/>
              <a:t> </a:t>
            </a:r>
            <a:r>
              <a:rPr lang="ru-RU" dirty="0">
                <a:hlinkClick r:id="rId7"/>
              </a:rPr>
              <a:t>http://</a:t>
            </a:r>
            <a:r>
              <a:rPr lang="ru-RU" dirty="0" smtClean="0">
                <a:hlinkClick r:id="rId7"/>
              </a:rPr>
              <a:t>www.yaklass.ru</a:t>
            </a:r>
            <a:r>
              <a:rPr lang="en-US" dirty="0" smtClean="0"/>
              <a:t> </a:t>
            </a:r>
            <a:r>
              <a:rPr lang="ru-RU" dirty="0" smtClean="0"/>
              <a:t>. </a:t>
            </a:r>
            <a:r>
              <a:rPr lang="ru-RU" dirty="0" err="1"/>
              <a:t>Видеоуроки</a:t>
            </a:r>
            <a:r>
              <a:rPr lang="ru-RU" dirty="0"/>
              <a:t> и тренажеры.</a:t>
            </a:r>
          </a:p>
          <a:p>
            <a:r>
              <a:rPr lang="ru-RU" dirty="0"/>
              <a:t>6. </a:t>
            </a:r>
            <a:r>
              <a:rPr lang="ru-RU" dirty="0" err="1"/>
              <a:t>Лекториум</a:t>
            </a:r>
            <a:r>
              <a:rPr lang="ru-RU" dirty="0"/>
              <a:t> </a:t>
            </a:r>
            <a:r>
              <a:rPr lang="ru-RU" dirty="0">
                <a:hlinkClick r:id="rId8"/>
              </a:rPr>
              <a:t>http://</a:t>
            </a:r>
            <a:r>
              <a:rPr lang="ru-RU" dirty="0" smtClean="0">
                <a:hlinkClick r:id="rId8"/>
              </a:rPr>
              <a:t>www.lektorium.tv</a:t>
            </a:r>
            <a:r>
              <a:rPr lang="en-US" dirty="0" smtClean="0"/>
              <a:t> </a:t>
            </a:r>
            <a:r>
              <a:rPr lang="ru-RU" dirty="0" smtClean="0"/>
              <a:t>. </a:t>
            </a:r>
            <a:r>
              <a:rPr lang="ru-RU" dirty="0"/>
              <a:t>Онлайн-курсы и лекции для дополнительного образования. Отдельный блок курсов по наставничеству, педагогике и работе в кружках. </a:t>
            </a:r>
          </a:p>
          <a:p>
            <a:r>
              <a:rPr lang="ru-RU" dirty="0"/>
              <a:t>7. Интернет урок  </a:t>
            </a:r>
            <a:r>
              <a:rPr lang="ru-RU" dirty="0">
                <a:hlinkClick r:id="rId9"/>
              </a:rPr>
              <a:t>http://</a:t>
            </a:r>
            <a:r>
              <a:rPr lang="ru-RU" dirty="0" smtClean="0">
                <a:hlinkClick r:id="rId9"/>
              </a:rPr>
              <a:t>interneturok.ru</a:t>
            </a:r>
            <a:r>
              <a:rPr lang="en-US" dirty="0" smtClean="0"/>
              <a:t> </a:t>
            </a:r>
            <a:r>
              <a:rPr lang="ru-RU" dirty="0" smtClean="0"/>
              <a:t>. </a:t>
            </a:r>
            <a:r>
              <a:rPr lang="ru-RU" dirty="0"/>
              <a:t>Библиотека </a:t>
            </a:r>
            <a:r>
              <a:rPr lang="ru-RU" dirty="0" err="1"/>
              <a:t>видеоуроков</a:t>
            </a:r>
            <a:r>
              <a:rPr lang="ru-RU" dirty="0"/>
              <a:t> по школьной программе</a:t>
            </a:r>
          </a:p>
          <a:p>
            <a:r>
              <a:rPr lang="ru-RU" dirty="0"/>
              <a:t>8. Площадка Образовательного центра «Сириус» </a:t>
            </a:r>
            <a:r>
              <a:rPr lang="ru-RU" dirty="0">
                <a:hlinkClick r:id="rId10"/>
              </a:rPr>
              <a:t>http://</a:t>
            </a:r>
            <a:r>
              <a:rPr lang="ru-RU" dirty="0" smtClean="0">
                <a:hlinkClick r:id="rId10"/>
              </a:rPr>
              <a:t>edu.sirius.online</a:t>
            </a:r>
            <a:r>
              <a:rPr lang="en-US" dirty="0" smtClean="0"/>
              <a:t> </a:t>
            </a:r>
            <a:r>
              <a:rPr lang="ru-RU" dirty="0" smtClean="0"/>
              <a:t>. </a:t>
            </a:r>
            <a:r>
              <a:rPr lang="ru-RU" dirty="0"/>
              <a:t>С 20.03.2020 открыты и доступны для всех желающих онлайн-курсы «дополнительные главы геометрии» для 7,8 и 9 классов. На той же платформе в течение ближайших двух недель также откроются курсы по физике, информатике и лингвистике.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1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22407</TotalTime>
  <Words>338</Words>
  <Application>Microsoft Office PowerPoint</Application>
  <PresentationFormat>Экран (4:3)</PresentationFormat>
  <Paragraphs>76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Тема Office</vt:lpstr>
      <vt:lpstr>Специальное оформление</vt:lpstr>
      <vt:lpstr>Презентация PowerPoint</vt:lpstr>
      <vt:lpstr>Основные мероприятия</vt:lpstr>
      <vt:lpstr>Основные мероприятия</vt:lpstr>
      <vt:lpstr>Режим свободного посещения</vt:lpstr>
      <vt:lpstr>ОБРАЗОВАТЕЛЬНЫЕ УЧРЕЖДЕНИЯ</vt:lpstr>
      <vt:lpstr>ОБРАЗОВАТЕЛЬНЫЕ УЧРЕЖДЕНИЯ</vt:lpstr>
      <vt:lpstr>ОБРАЗОВАТЕЛЬНЫЕ УЧРЕЖДЕНИЯ</vt:lpstr>
      <vt:lpstr>ОБРАЗОВАТЕЛЬНЫЕ УЧРЕЖДЕНИЯ</vt:lpstr>
      <vt:lpstr>Рекомендуемые универсальные бесплатные ресурсы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неформального образования как механизм интеграции образовательной сети  Пушкинского района  Санкт-Петербурга</dc:title>
  <dc:creator>User</dc:creator>
  <cp:lastModifiedBy>Елена Б. Степаненко</cp:lastModifiedBy>
  <cp:revision>1451</cp:revision>
  <cp:lastPrinted>2020-03-16T07:15:28Z</cp:lastPrinted>
  <dcterms:created xsi:type="dcterms:W3CDTF">2013-08-27T19:00:21Z</dcterms:created>
  <dcterms:modified xsi:type="dcterms:W3CDTF">2020-03-16T14:33:08Z</dcterms:modified>
</cp:coreProperties>
</file>