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1"/>
  </p:notesMasterIdLst>
  <p:sldIdLst>
    <p:sldId id="257" r:id="rId2"/>
    <p:sldId id="258" r:id="rId3"/>
    <p:sldId id="259" r:id="rId4"/>
    <p:sldId id="256" r:id="rId5"/>
    <p:sldId id="260" r:id="rId6"/>
    <p:sldId id="261" r:id="rId7"/>
    <p:sldId id="316" r:id="rId8"/>
    <p:sldId id="262" r:id="rId9"/>
    <p:sldId id="263" r:id="rId10"/>
    <p:sldId id="319" r:id="rId11"/>
    <p:sldId id="267" r:id="rId12"/>
    <p:sldId id="269" r:id="rId13"/>
    <p:sldId id="270" r:id="rId14"/>
    <p:sldId id="271" r:id="rId15"/>
    <p:sldId id="321" r:id="rId16"/>
    <p:sldId id="272" r:id="rId17"/>
    <p:sldId id="273" r:id="rId18"/>
    <p:sldId id="317" r:id="rId19"/>
    <p:sldId id="274" r:id="rId20"/>
    <p:sldId id="322" r:id="rId21"/>
    <p:sldId id="275" r:id="rId22"/>
    <p:sldId id="276" r:id="rId23"/>
    <p:sldId id="277" r:id="rId24"/>
    <p:sldId id="278" r:id="rId25"/>
    <p:sldId id="279" r:id="rId26"/>
    <p:sldId id="284" r:id="rId27"/>
    <p:sldId id="280" r:id="rId28"/>
    <p:sldId id="283" r:id="rId29"/>
    <p:sldId id="294" r:id="rId30"/>
    <p:sldId id="281" r:id="rId31"/>
    <p:sldId id="282" r:id="rId32"/>
    <p:sldId id="295" r:id="rId33"/>
    <p:sldId id="285" r:id="rId34"/>
    <p:sldId id="296" r:id="rId35"/>
    <p:sldId id="286" r:id="rId36"/>
    <p:sldId id="287" r:id="rId37"/>
    <p:sldId id="291" r:id="rId38"/>
    <p:sldId id="288" r:id="rId39"/>
    <p:sldId id="290" r:id="rId40"/>
    <p:sldId id="292" r:id="rId41"/>
    <p:sldId id="293" r:id="rId42"/>
    <p:sldId id="300" r:id="rId43"/>
    <p:sldId id="303" r:id="rId44"/>
    <p:sldId id="310" r:id="rId45"/>
    <p:sldId id="311" r:id="rId46"/>
    <p:sldId id="312" r:id="rId47"/>
    <p:sldId id="313" r:id="rId48"/>
    <p:sldId id="314" r:id="rId49"/>
    <p:sldId id="302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Таня" initials="Т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07" autoAdjust="0"/>
    <p:restoredTop sz="94660"/>
  </p:normalViewPr>
  <p:slideViewPr>
    <p:cSldViewPr>
      <p:cViewPr>
        <p:scale>
          <a:sx n="37" d="100"/>
          <a:sy n="37" d="100"/>
        </p:scale>
        <p:origin x="-2837" y="-108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2-04T17:26:05.082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2DAE0-40D5-4820-AE49-262D487AB934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4450D-0E94-43F4-9610-BB69C3215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940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4450D-0E94-43F4-9610-BB69C3215537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4450D-0E94-43F4-9610-BB69C321553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229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0A12-B207-45DA-B41F-1B2B345CC05B}" type="datetime1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Татьяна Вениаминовна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1051-66DA-4756-927B-80BD4E1F5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3BBFB-52B5-4AF9-82FF-1E35925E2210}" type="datetime1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Татьяна Вениаминовна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1051-66DA-4756-927B-80BD4E1F5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FAB3-9019-4800-AD48-5973151CB9F8}" type="datetime1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Татьяна Вениаминовна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1051-66DA-4756-927B-80BD4E1F5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D80D7-768D-4CF9-96CE-7F35E458A48A}" type="datetime1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Татьяна Вениаминовна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1051-66DA-4756-927B-80BD4E1F5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8DDE-77BB-41ED-8CB9-0FA5D9E5FF91}" type="datetime1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Татьяна Вениаминовна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1051-66DA-4756-927B-80BD4E1F5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8F10-2D80-48E2-A2CA-CFBA8DDAA6F6}" type="datetime1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Татьяна Вениаминовна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1051-66DA-4756-927B-80BD4E1F5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837B-7B81-4754-A166-B267258126E5}" type="datetime1">
              <a:rPr lang="ru-RU" smtClean="0"/>
              <a:t>29.05.2020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Татьяна Вениаминовна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1051-66DA-4756-927B-80BD4E1F5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E5639-CE75-414B-9035-8DBFBEBAFAF2}" type="datetime1">
              <a:rPr lang="ru-RU" smtClean="0"/>
              <a:t>29.05.2020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Татьяна Вениаминовна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1051-66DA-4756-927B-80BD4E1F5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E364-C273-482B-A156-990191C0218D}" type="datetime1">
              <a:rPr lang="ru-RU" smtClean="0"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Татьяна Вениаминовна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1051-66DA-4756-927B-80BD4E1F5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FDB4F-D69B-4849-AB7E-826BEAE86A90}" type="datetime1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Татьяна Вениаминовна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1051-66DA-4756-927B-80BD4E1F5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9498-B049-452A-ADC5-431CB6BCE3B5}" type="datetime1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Татьяна Вениаминовна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1051-66DA-4756-927B-80BD4E1F5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3162C-24B8-4D29-92A1-447A7AC79714}" type="datetime1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Попкова Татьяна Вениаминовна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61051-66DA-4756-927B-80BD4E1F5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Сам дней не знает,</a:t>
            </a:r>
            <a:br>
              <a:rPr lang="ru-RU" dirty="0" smtClean="0"/>
            </a:br>
            <a:r>
              <a:rPr lang="ru-RU" dirty="0" smtClean="0"/>
              <a:t> А другим указывает.</a:t>
            </a:r>
            <a:endParaRPr lang="ru-RU" dirty="0"/>
          </a:p>
        </p:txBody>
      </p:sp>
      <p:pic>
        <p:nvPicPr>
          <p:cNvPr id="1028" name="Picture 4" descr="&amp;Pcy;&amp;rcy;&amp;acy;&amp;vcy;&amp;ocy;&amp;scy;&amp;lcy;&amp;acy;&amp;vcy;&amp;ncy;&amp;ycy;&amp;jcy; &amp;kcy;&amp;acy;&amp;lcy;&amp;iecy;&amp;ncy;&amp;dcy;&amp;acy;&amp;rcy;&amp;softcy; 2013 &amp;ncy;&amp;acy; &amp;yacy;&amp;ncy;&amp;vcy;&amp;acy;&amp;rcy;&amp;softcy; &amp;mcy;&amp;iecy;&amp;scy;&amp;yacy;&amp;tscy;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827584" y="1556792"/>
            <a:ext cx="7344816" cy="4910967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Попкова Татьяна Вениаминовна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Татьяна Вениаминовна</a:t>
            </a:r>
            <a:endParaRPr lang="ru-RU"/>
          </a:p>
        </p:txBody>
      </p:sp>
      <p:pic>
        <p:nvPicPr>
          <p:cNvPr id="1026" name="Picture 2" descr="yanvar 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8" y="1"/>
            <a:ext cx="9048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78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Рождество Христово</a:t>
            </a:r>
            <a:endParaRPr lang="ru-RU" dirty="0"/>
          </a:p>
        </p:txBody>
      </p:sp>
      <p:pic>
        <p:nvPicPr>
          <p:cNvPr id="24578" name="Picture 2" descr="C:\Users\Татьяна\Documents\ОРКСЭ\Праздники\Jesus (3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340768"/>
            <a:ext cx="7620000" cy="49911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88024" y="630932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Рождественский пост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Татьяна Вениаминовна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Крещение(Богоявление)</a:t>
            </a:r>
            <a:endParaRPr lang="ru-RU" dirty="0"/>
          </a:p>
        </p:txBody>
      </p:sp>
      <p:pic>
        <p:nvPicPr>
          <p:cNvPr id="25603" name="Picture 3" descr="C:\Users\Татьяна\Documents\ОРКСЭ\Праздники\Христианство\x_25e934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484784"/>
            <a:ext cx="7225833" cy="4785320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Татьяна Вениаминовна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Татьяна\Documents\ОРКСЭ\Праздники\iorda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340768"/>
            <a:ext cx="7992888" cy="5328592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Крещение(Богоявление)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Татьяна Вениаминовна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C:\Users\Татьяна\Documents\ОРКСЭ\Праздники\5f76e57873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5" y="1700808"/>
            <a:ext cx="8510165" cy="4818881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Татьяна Вениаминовна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Татьяна Вениаминовна</a:t>
            </a:r>
            <a:endParaRPr lang="ru-RU"/>
          </a:p>
        </p:txBody>
      </p:sp>
      <p:pic>
        <p:nvPicPr>
          <p:cNvPr id="3074" name="Picture 2" descr="aprel 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332656"/>
            <a:ext cx="9048750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33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Пасха(Воскресение Христово)</a:t>
            </a:r>
            <a:endParaRPr lang="ru-RU" dirty="0"/>
          </a:p>
        </p:txBody>
      </p:sp>
      <p:pic>
        <p:nvPicPr>
          <p:cNvPr id="28674" name="Picture 2" descr="C:\Users\Татьяна\Documents\ОРКСЭ\Праздники\67137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556792"/>
            <a:ext cx="3456384" cy="4615310"/>
          </a:xfrm>
          <a:prstGeom prst="rect">
            <a:avLst/>
          </a:prstGeom>
          <a:noFill/>
        </p:spPr>
      </p:pic>
      <p:pic>
        <p:nvPicPr>
          <p:cNvPr id="28675" name="Picture 3" descr="C:\Users\Татьяна\Documents\ОРКСЭ\Праздники\6543187903638518368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484784"/>
            <a:ext cx="3744416" cy="2491198"/>
          </a:xfrm>
          <a:prstGeom prst="rect">
            <a:avLst/>
          </a:prstGeom>
          <a:noFill/>
        </p:spPr>
      </p:pic>
      <p:pic>
        <p:nvPicPr>
          <p:cNvPr id="5" name="Picture 20" descr="i?id=188633908-18-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6136" y="4293096"/>
            <a:ext cx="1728787" cy="216058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Великий пост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Татьяна Вениаминовна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Вознесение Господне (40)</a:t>
            </a:r>
            <a:endParaRPr lang="ru-RU" dirty="0"/>
          </a:p>
        </p:txBody>
      </p:sp>
      <p:pic>
        <p:nvPicPr>
          <p:cNvPr id="29699" name="Picture 3" descr="C:\Users\Татьяна\Documents\ОРКСЭ\Праздники\0YjM0LTk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1268760"/>
            <a:ext cx="6552728" cy="4914546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Татьяна Вениаминовна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6/66/Andrea_Mantegna_012.jpg/220px-Andrea_Mantegna_0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9832" y="0"/>
            <a:ext cx="3024336" cy="6213637"/>
          </a:xfrm>
          <a:prstGeom prst="rect">
            <a:avLst/>
          </a:prstGeom>
          <a:noFill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Татьяна Вениаминовна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Троица (50)</a:t>
            </a:r>
            <a:endParaRPr lang="ru-RU" dirty="0"/>
          </a:p>
        </p:txBody>
      </p:sp>
      <p:pic>
        <p:nvPicPr>
          <p:cNvPr id="30722" name="Picture 2" descr="C:\Users\Татьяна\Documents\ОРКСЭ\Праздники\369069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1412776"/>
            <a:ext cx="6753225" cy="5057775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Татьяна Вениаминовна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 различаются эти календари?</a:t>
            </a:r>
            <a:endParaRPr lang="ru-RU" dirty="0"/>
          </a:p>
        </p:txBody>
      </p:sp>
      <p:pic>
        <p:nvPicPr>
          <p:cNvPr id="15362" name="Picture 2" descr="http://lidernews.com/wp-content/uploads/2013/01/tserkovnyiy-pravoslavnyiy-kalendar-20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811154"/>
            <a:ext cx="3312368" cy="4686831"/>
          </a:xfrm>
          <a:prstGeom prst="rect">
            <a:avLst/>
          </a:prstGeom>
          <a:noFill/>
        </p:spPr>
      </p:pic>
      <p:pic>
        <p:nvPicPr>
          <p:cNvPr id="15364" name="Picture 4" descr="http://tuki-tuki.3dn.ru/_pu/45/94790054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944" y="1772816"/>
            <a:ext cx="4762500" cy="4762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55976" y="1124744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Обычный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124744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Православный</a:t>
            </a:r>
            <a:endParaRPr lang="ru-RU" sz="3200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Татьяна Вениаминовна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Татьяна Вениаминовна</a:t>
            </a:r>
            <a:endParaRPr lang="ru-RU"/>
          </a:p>
        </p:txBody>
      </p:sp>
      <p:pic>
        <p:nvPicPr>
          <p:cNvPr id="4098" name="Picture 2" descr="iyun 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0"/>
            <a:ext cx="9048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86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http://shgpi.edu.ru/biblioteka/forum/img/nashi_daty/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9000" y="2924944"/>
            <a:ext cx="5715000" cy="35242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Троица</a:t>
            </a:r>
            <a:endParaRPr lang="ru-RU" dirty="0"/>
          </a:p>
        </p:txBody>
      </p:sp>
      <p:pic>
        <p:nvPicPr>
          <p:cNvPr id="31748" name="Picture 4" descr="http://etar.ucoz.com/_pu/1/066116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340768"/>
            <a:ext cx="4343234" cy="3255797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Татьяна Вениаминовна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 smtClean="0"/>
              <a:t>Угадай праздник</a:t>
            </a:r>
            <a:endParaRPr lang="ru-RU" dirty="0"/>
          </a:p>
        </p:txBody>
      </p:sp>
      <p:pic>
        <p:nvPicPr>
          <p:cNvPr id="32770" name="Picture 2" descr="http://img.ashkimsin.ru/forums/monthly_05_2010/user3670/post58251_img1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268760"/>
            <a:ext cx="3336371" cy="2502278"/>
          </a:xfrm>
          <a:prstGeom prst="rect">
            <a:avLst/>
          </a:prstGeom>
          <a:noFill/>
        </p:spPr>
      </p:pic>
      <p:pic>
        <p:nvPicPr>
          <p:cNvPr id="32774" name="Picture 6" descr="http://cs10718.userapi.com/u20936485/-14/x_70a85e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1484784"/>
            <a:ext cx="3016796" cy="2322534"/>
          </a:xfrm>
          <a:prstGeom prst="rect">
            <a:avLst/>
          </a:prstGeom>
          <a:noFill/>
        </p:spPr>
      </p:pic>
      <p:pic>
        <p:nvPicPr>
          <p:cNvPr id="32776" name="Picture 8" descr="http://cs248.userapi.com/u3844644/l_f67a84dc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2080" y="4005064"/>
            <a:ext cx="3096344" cy="2324901"/>
          </a:xfrm>
          <a:prstGeom prst="rect">
            <a:avLst/>
          </a:prstGeom>
          <a:noFill/>
        </p:spPr>
      </p:pic>
      <p:pic>
        <p:nvPicPr>
          <p:cNvPr id="32778" name="Picture 10" descr="http://dworld.od.ua/_ph/10/13346233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4" y="4077072"/>
            <a:ext cx="3358629" cy="249289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3528" y="1124744"/>
            <a:ext cx="172819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Троица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1340768"/>
            <a:ext cx="194421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Крещение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331640" y="4077072"/>
            <a:ext cx="252028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Рождество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588224" y="4005064"/>
            <a:ext cx="172819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/>
              <a:t>П</a:t>
            </a:r>
            <a:r>
              <a:rPr lang="ru-RU" sz="2800" dirty="0" smtClean="0"/>
              <a:t>асха</a:t>
            </a:r>
            <a:endParaRPr lang="ru-RU" sz="2800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Татьяна Вениаминовна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threeda.ru/images/stories/11/big/image0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040" y="0"/>
            <a:ext cx="3733800" cy="381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573016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ПРАЗДНИКИ</a:t>
            </a:r>
            <a:b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иудаизме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13792"/>
            <a:ext cx="8229600" cy="1143000"/>
          </a:xfrm>
        </p:spPr>
        <p:txBody>
          <a:bodyPr/>
          <a:lstStyle/>
          <a:p>
            <a:r>
              <a:rPr lang="ru-RU" dirty="0" smtClean="0"/>
              <a:t>Памятка-подсказка</a:t>
            </a:r>
            <a:endParaRPr lang="ru-RU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39552" y="1556792"/>
            <a:ext cx="828464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Название праздника    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Посвящен _____________________________________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______________________________________________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______________________________________________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готовятся к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празднику_______________________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______________________________________________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______________________________________________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Традиционное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угощение_________________________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Какие ритуалы, вещи с ним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связаны________________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_______________________________________________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_______________________________________________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Татьяна Вениаминовна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ПЕСАХ</a:t>
            </a:r>
            <a:endParaRPr lang="ru-RU" dirty="0"/>
          </a:p>
        </p:txBody>
      </p:sp>
      <p:pic>
        <p:nvPicPr>
          <p:cNvPr id="35842" name="Picture 2" descr="C:\Users\Татьяна\Documents\ОРКСЭ\Праздники\164927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196752"/>
            <a:ext cx="6984776" cy="5168322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Татьяна Вениаминовна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Татьяна\Documents\ОРКСЭ\Праздники\002c532c3a8aa75630b6f4fad454c69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7" y="0"/>
            <a:ext cx="6925577" cy="6858000"/>
          </a:xfrm>
          <a:prstGeom prst="rect">
            <a:avLst/>
          </a:prstGeom>
          <a:noFill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Татьяна Вениаминовна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ПЕСАХ</a:t>
            </a:r>
            <a:endParaRPr lang="ru-RU" dirty="0"/>
          </a:p>
        </p:txBody>
      </p:sp>
      <p:pic>
        <p:nvPicPr>
          <p:cNvPr id="36866" name="Picture 2" descr="C:\Users\Татьяна\Documents\ОРКСЭ\Праздники\matzoh_1024_log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1412776"/>
            <a:ext cx="6508981" cy="48817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23728" y="170080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Маца</a:t>
            </a:r>
            <a:endParaRPr lang="ru-RU" sz="36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Татьяна Вениаминовна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Татьяна\Documents\ОРКСЭ\Праздники\pesahh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692696"/>
            <a:ext cx="8246758" cy="5112990"/>
          </a:xfrm>
          <a:prstGeom prst="rect">
            <a:avLst/>
          </a:prstGeom>
          <a:noFill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Татьяна Вениаминовна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Татьяна\Documents\ОРКСЭ\Праздники\servirovka+stola+116771865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51625" cy="6858000"/>
          </a:xfrm>
          <a:prstGeom prst="rect">
            <a:avLst/>
          </a:prstGeom>
          <a:noFill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Татьяна Вениаминовна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выделено красным цветом?</a:t>
            </a:r>
            <a:endParaRPr lang="ru-RU" dirty="0"/>
          </a:p>
        </p:txBody>
      </p:sp>
      <p:pic>
        <p:nvPicPr>
          <p:cNvPr id="1028" name="Picture 4" descr="&amp;Pcy;&amp;rcy;&amp;acy;&amp;vcy;&amp;ocy;&amp;scy;&amp;lcy;&amp;acy;&amp;vcy;&amp;ncy;&amp;ycy;&amp;jcy; &amp;kcy;&amp;acy;&amp;lcy;&amp;iecy;&amp;ncy;&amp;dcy;&amp;acy;&amp;rcy;&amp;softcy; 2013 &amp;ncy;&amp;acy; &amp;yacy;&amp;ncy;&amp;vcy;&amp;acy;&amp;rcy;&amp;softcy; &amp;mcy;&amp;iecy;&amp;scy;&amp;yacy;&amp;tscy;"/>
          <p:cNvPicPr>
            <a:picLocks noChangeAspect="1" noChangeArrowheads="1"/>
          </p:cNvPicPr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>
            <a:off x="827584" y="1556792"/>
            <a:ext cx="7344816" cy="4910967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Татьяна Вениаминовна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Шавуот</a:t>
            </a:r>
            <a:r>
              <a:rPr lang="ru-RU" dirty="0" smtClean="0"/>
              <a:t> (50)</a:t>
            </a:r>
            <a:endParaRPr lang="ru-RU" dirty="0"/>
          </a:p>
        </p:txBody>
      </p:sp>
      <p:pic>
        <p:nvPicPr>
          <p:cNvPr id="37890" name="Picture 2" descr="C:\Users\Татьяна\Documents\ОРКСЭ\Праздники\Shavuot_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1340768"/>
            <a:ext cx="6840760" cy="5130570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Татьяна Вениаминовна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Шавуот</a:t>
            </a:r>
            <a:r>
              <a:rPr lang="ru-RU" dirty="0" smtClean="0"/>
              <a:t> (50)</a:t>
            </a:r>
            <a:endParaRPr lang="ru-RU" dirty="0"/>
          </a:p>
        </p:txBody>
      </p:sp>
      <p:pic>
        <p:nvPicPr>
          <p:cNvPr id="40962" name="Picture 2" descr="C:\Users\Татьяна\Documents\ОРКСЭ\Праздники\4036-1-bi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1484784"/>
            <a:ext cx="6376888" cy="4718469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Татьяна Вениаминовна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baruhaba.org.ua/wp-content/uploads/2010/05/45c550b78a27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402094" cy="6858000"/>
          </a:xfrm>
          <a:prstGeom prst="rect">
            <a:avLst/>
          </a:prstGeom>
          <a:noFill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Татьяна Вениаминовна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Татьяна\Documents\ОРКСЭ\Праздники\536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836712"/>
            <a:ext cx="7412948" cy="5565951"/>
          </a:xfrm>
          <a:prstGeom prst="rect">
            <a:avLst/>
          </a:prstGeom>
          <a:noFill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Татьяна Вениаминовна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http://www.baruhaba.org.ua/wp-content/uploads/2011/10/13943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402094" cy="6858000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Татьяна Вениаминовна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Суккот</a:t>
            </a:r>
            <a:r>
              <a:rPr lang="ru-RU" dirty="0" smtClean="0"/>
              <a:t>(праздник кущей)</a:t>
            </a:r>
            <a:endParaRPr lang="ru-RU" dirty="0"/>
          </a:p>
        </p:txBody>
      </p:sp>
      <p:pic>
        <p:nvPicPr>
          <p:cNvPr id="43010" name="Picture 2" descr="C:\Users\Татьяна\Documents\ОРКСЭ\Праздники\A334-Mai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772816"/>
            <a:ext cx="7344816" cy="442157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32487" y="6088559"/>
            <a:ext cx="20115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>
                <a:solidFill>
                  <a:prstClr val="black"/>
                </a:solidFill>
                <a:ea typeface="+mj-ea"/>
                <a:cs typeface="+mj-cs"/>
              </a:rPr>
              <a:t>(40 лет)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Татьяна Вениаминовна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err="1" smtClean="0"/>
              <a:t>Суккот</a:t>
            </a:r>
            <a:r>
              <a:rPr lang="ru-RU" dirty="0" smtClean="0"/>
              <a:t>(праздник кущей)</a:t>
            </a:r>
            <a:endParaRPr lang="ru-RU" dirty="0"/>
          </a:p>
        </p:txBody>
      </p:sp>
      <p:pic>
        <p:nvPicPr>
          <p:cNvPr id="44034" name="Picture 2" descr="C:\Users\Татьяна\Documents\ОРКСЭ\Праздники\Sukkot_prayers_with_four_species,_tb1013030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196752"/>
            <a:ext cx="3600400" cy="2701217"/>
          </a:xfrm>
          <a:prstGeom prst="rect">
            <a:avLst/>
          </a:prstGeom>
          <a:noFill/>
        </p:spPr>
      </p:pic>
      <p:pic>
        <p:nvPicPr>
          <p:cNvPr id="44035" name="Picture 3" descr="C:\Users\Татьяна\Documents\ОРКСЭ\Праздники\1662791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124744"/>
            <a:ext cx="4118756" cy="2736304"/>
          </a:xfrm>
          <a:prstGeom prst="rect">
            <a:avLst/>
          </a:prstGeom>
          <a:noFill/>
        </p:spPr>
      </p:pic>
      <p:pic>
        <p:nvPicPr>
          <p:cNvPr id="44036" name="Picture 4" descr="C:\Users\Татьяна\Documents\ОРКСЭ\Праздники\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91880" y="4072508"/>
            <a:ext cx="2089119" cy="2785492"/>
          </a:xfrm>
          <a:prstGeom prst="rect">
            <a:avLst/>
          </a:prstGeom>
          <a:noFill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Татьяна Вениаминовна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http://www.focus3.ru/forum/uploads/post-4-13244736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402094" cy="6858000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Татьяна Вениаминовна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Ханука</a:t>
            </a:r>
            <a:endParaRPr lang="ru-RU" dirty="0"/>
          </a:p>
        </p:txBody>
      </p:sp>
      <p:pic>
        <p:nvPicPr>
          <p:cNvPr id="45058" name="Picture 2" descr="C:\Users\Татьяна\Documents\ОРКСЭ\Праздники\200248233-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1844824"/>
            <a:ext cx="6416675" cy="4346575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Татьяна Вениаминовна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C:\Users\Татьяна\Documents\ОРКСЭ\Праздники\image0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-19194"/>
            <a:ext cx="8473292" cy="6877194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Татьяна Вениаминовна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shipnygova.ucoz.ru/_tbkp/Dobrau_matem.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ПРАЗДНИКИ</a:t>
            </a:r>
            <a:b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разных</a:t>
            </a:r>
            <a:b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религиях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Татьяна\Documents\ОРКСЭ\Праздники\purim.famil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6988"/>
            <a:ext cx="9144000" cy="6913563"/>
          </a:xfrm>
          <a:prstGeom prst="rect">
            <a:avLst/>
          </a:prstGeom>
          <a:noFill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Татьяна Вениаминовна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Татьяна\Documents\ОРКСЭ\Праздники\814152100bb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00163" y="571500"/>
            <a:ext cx="6543675" cy="5715000"/>
          </a:xfrm>
          <a:prstGeom prst="rect">
            <a:avLst/>
          </a:prstGeom>
          <a:noFill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Татьяна Вениаминовна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000066"/>
                </a:solidFill>
                <a:latin typeface="Segoe Script" pitchFamily="34" charset="0"/>
              </a:rPr>
              <a:t>Праздники</a:t>
            </a:r>
            <a:endParaRPr lang="ru-RU" b="1" u="sng" dirty="0">
              <a:solidFill>
                <a:srgbClr val="000066"/>
              </a:solidFill>
              <a:latin typeface="Segoe Script" pitchFamily="34" charset="0"/>
            </a:endParaRPr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600" b="1" i="1" dirty="0">
                <a:solidFill>
                  <a:srgbClr val="990033"/>
                </a:solidFill>
                <a:latin typeface="Bookman Old Style" pitchFamily="18" charset="0"/>
              </a:rPr>
              <a:t>Христианство.</a:t>
            </a:r>
          </a:p>
          <a:p>
            <a:r>
              <a:rPr lang="ru-RU" sz="3600" b="1" i="1" dirty="0" smtClean="0">
                <a:solidFill>
                  <a:srgbClr val="990033"/>
                </a:solidFill>
                <a:latin typeface="Bookman Old Style" pitchFamily="18" charset="0"/>
              </a:rPr>
              <a:t>Иудаизм</a:t>
            </a:r>
            <a:r>
              <a:rPr lang="ru-RU" sz="3600" b="1" i="1" dirty="0">
                <a:solidFill>
                  <a:srgbClr val="990033"/>
                </a:solidFill>
                <a:latin typeface="Bookman Old Style" pitchFamily="18" charset="0"/>
              </a:rPr>
              <a:t>.</a:t>
            </a:r>
          </a:p>
          <a:p>
            <a:endParaRPr lang="ru-RU" sz="3600" b="1" i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468313" y="1557338"/>
            <a:ext cx="403860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468313" y="1628775"/>
            <a:ext cx="40386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468313" y="1628775"/>
            <a:ext cx="40386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468313" y="1557338"/>
            <a:ext cx="403860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057400" lvl="4" indent="-228600">
              <a:spcBef>
                <a:spcPct val="20000"/>
              </a:spcBef>
              <a:buFontTx/>
              <a:buChar char="»"/>
            </a:pPr>
            <a:endParaRPr lang="ru-RU" sz="1600"/>
          </a:p>
        </p:txBody>
      </p:sp>
      <p:pic>
        <p:nvPicPr>
          <p:cNvPr id="2073" name="Picture 25" descr="i?id=136633950-44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95936" y="2348880"/>
            <a:ext cx="2281238" cy="3457575"/>
          </a:xfrm>
          <a:prstGeom prst="rect">
            <a:avLst/>
          </a:prstGeom>
          <a:noFill/>
        </p:spPr>
      </p:pic>
      <p:pic>
        <p:nvPicPr>
          <p:cNvPr id="2075" name="Picture 27" descr="i?id=351849161-60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088" y="4365625"/>
            <a:ext cx="2736850" cy="1989138"/>
          </a:xfrm>
          <a:prstGeom prst="rect">
            <a:avLst/>
          </a:prstGeom>
          <a:noFill/>
        </p:spPr>
      </p:pic>
      <p:pic>
        <p:nvPicPr>
          <p:cNvPr id="2077" name="Picture 29" descr="i?id=331059884-66-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51612" y="404664"/>
            <a:ext cx="2592388" cy="1798637"/>
          </a:xfrm>
          <a:prstGeom prst="rect">
            <a:avLst/>
          </a:prstGeom>
          <a:noFill/>
        </p:spPr>
      </p:pic>
      <p:pic>
        <p:nvPicPr>
          <p:cNvPr id="2079" name="Picture 31" descr="i?id=612165947-53-7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48264" y="2636912"/>
            <a:ext cx="1949450" cy="223202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516216" y="5301208"/>
            <a:ext cx="2627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КАКИЕ?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КОГДА?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ЧЕМ СВЯЗАНЫ?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Татьяна Вениаминовна</a:t>
            </a:r>
            <a:endParaRPr lang="ru-RU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9" grpId="0"/>
      <p:bldP spid="2070" grpId="0" build="p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tapeta-koszyczek-pisanki-jajka-wielkanocne.na-pulpit.com/zdjecia/koszyczek-pisanki-jajka-wielkanocne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980728"/>
            <a:ext cx="6912768" cy="51625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39752" y="332656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ПАСХА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980728"/>
            <a:ext cx="2376264" cy="1656184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2636912"/>
            <a:ext cx="2376264" cy="1800200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  <a:endParaRPr lang="ru-RU" sz="6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4437112"/>
            <a:ext cx="2376264" cy="1656184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</a:t>
            </a:r>
            <a:endParaRPr lang="ru-RU" sz="6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4437112"/>
            <a:ext cx="2376264" cy="1656184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</a:t>
            </a:r>
            <a:endParaRPr lang="ru-RU" sz="6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56176" y="4437112"/>
            <a:ext cx="2376264" cy="1656184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</a:t>
            </a:r>
            <a:endParaRPr lang="ru-RU" sz="6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56176" y="2636912"/>
            <a:ext cx="2376264" cy="1800200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  <a:endParaRPr lang="ru-RU" sz="6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2636912"/>
            <a:ext cx="2376264" cy="1800200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56176" y="980728"/>
            <a:ext cx="2376264" cy="1656184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79912" y="980728"/>
            <a:ext cx="2376264" cy="1656184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Татьяна Вениаминовна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www.apologeta.nazwa.pl/sed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9" y="980728"/>
            <a:ext cx="6984776" cy="492020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39752" y="332656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ПЕСАХ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980728"/>
            <a:ext cx="2376264" cy="16561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2636912"/>
            <a:ext cx="2376264" cy="18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  <a:endParaRPr lang="ru-RU" sz="6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4437112"/>
            <a:ext cx="2376264" cy="16561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</a:t>
            </a:r>
            <a:endParaRPr lang="ru-RU" sz="6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4437112"/>
            <a:ext cx="2376264" cy="16561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</a:t>
            </a:r>
            <a:endParaRPr lang="ru-RU" sz="6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84168" y="4437112"/>
            <a:ext cx="2376264" cy="16561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</a:t>
            </a:r>
            <a:endParaRPr lang="ru-RU" sz="6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84168" y="2636912"/>
            <a:ext cx="2376264" cy="18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  <a:endParaRPr lang="ru-RU" sz="6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331640" y="2564904"/>
            <a:ext cx="2376264" cy="18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84168" y="980728"/>
            <a:ext cx="2376264" cy="16561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07904" y="980728"/>
            <a:ext cx="2376264" cy="16561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Татьяна Вениаминовна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www.s-imp.ru/uploads/images/61454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1124744"/>
            <a:ext cx="6921366" cy="50405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39752" y="332656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ШАВУОТ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052736"/>
            <a:ext cx="2376264" cy="16561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2636912"/>
            <a:ext cx="2376264" cy="1800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  <a:endParaRPr lang="ru-RU" sz="6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4437112"/>
            <a:ext cx="2376264" cy="16561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</a:t>
            </a:r>
            <a:endParaRPr lang="ru-RU" sz="6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4437112"/>
            <a:ext cx="2376264" cy="16561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</a:t>
            </a:r>
            <a:endParaRPr lang="ru-RU" sz="6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84168" y="4437112"/>
            <a:ext cx="2376264" cy="16561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</a:t>
            </a:r>
            <a:endParaRPr lang="ru-RU" sz="6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84168" y="2636912"/>
            <a:ext cx="2376264" cy="1800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  <a:endParaRPr lang="ru-RU" sz="6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331640" y="2636912"/>
            <a:ext cx="2376264" cy="1800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84168" y="980728"/>
            <a:ext cx="2376264" cy="16561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07904" y="980728"/>
            <a:ext cx="2376264" cy="16561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Татьяна Вениаминовна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f2.mylove.ru/O13O6QSURx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1124744"/>
            <a:ext cx="5976664" cy="47813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39752" y="332656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КРЕЩЕНИЕ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980728"/>
            <a:ext cx="2376264" cy="1656184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2636912"/>
            <a:ext cx="2376264" cy="1800200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  <a:endParaRPr lang="ru-RU" sz="6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4437112"/>
            <a:ext cx="2376264" cy="1656184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</a:t>
            </a:r>
            <a:endParaRPr lang="ru-RU" sz="6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4437112"/>
            <a:ext cx="2376264" cy="1656184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</a:t>
            </a:r>
            <a:endParaRPr lang="ru-RU" sz="6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84168" y="4437112"/>
            <a:ext cx="2376264" cy="1656184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</a:t>
            </a:r>
            <a:endParaRPr lang="ru-RU" sz="6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84168" y="2636912"/>
            <a:ext cx="2376264" cy="1800200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  <a:endParaRPr lang="ru-RU" sz="6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331640" y="2636912"/>
            <a:ext cx="2376264" cy="1800200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84168" y="980728"/>
            <a:ext cx="2376264" cy="1656184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07904" y="980728"/>
            <a:ext cx="2376264" cy="1656184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Татьяна Вениаминовна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www.djc.com.ua/public/news/3/5851/preview5e12a978-8ea8-4aa6-a172-1189d402af9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980727"/>
            <a:ext cx="7128792" cy="505568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39752" y="332656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СУККОТ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980728"/>
            <a:ext cx="2376264" cy="16561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2636912"/>
            <a:ext cx="2376264" cy="1800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  <a:endParaRPr lang="ru-RU" sz="6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4437112"/>
            <a:ext cx="2376264" cy="16561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</a:t>
            </a:r>
            <a:endParaRPr lang="ru-RU" sz="6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4437112"/>
            <a:ext cx="2376264" cy="16561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</a:t>
            </a:r>
            <a:endParaRPr lang="ru-RU" sz="6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84168" y="4437112"/>
            <a:ext cx="2376264" cy="16561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</a:t>
            </a:r>
            <a:endParaRPr lang="ru-RU" sz="6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84168" y="2636912"/>
            <a:ext cx="2376264" cy="1800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  <a:endParaRPr lang="ru-RU" sz="6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331640" y="2636912"/>
            <a:ext cx="2376264" cy="1800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84168" y="980728"/>
            <a:ext cx="2376264" cy="16561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07904" y="980728"/>
            <a:ext cx="2376264" cy="16561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Татьяна Вениаминовна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www.designboom.com/tools/WPro/images/blog13/men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980728"/>
            <a:ext cx="6909407" cy="50627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39752" y="332656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ХАНУКА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980728"/>
            <a:ext cx="2376264" cy="165618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2636912"/>
            <a:ext cx="2376264" cy="1800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4437112"/>
            <a:ext cx="2376264" cy="165618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4437112"/>
            <a:ext cx="2376264" cy="165618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84168" y="4437112"/>
            <a:ext cx="2376264" cy="165618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84168" y="2636912"/>
            <a:ext cx="2376264" cy="1800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31640" y="2636912"/>
            <a:ext cx="2376264" cy="1800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84168" y="908720"/>
            <a:ext cx="2376264" cy="165618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07904" y="980728"/>
            <a:ext cx="2376264" cy="165618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Татьяна Вениаминовна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hipnygova.ucoz.ru/_tbkp/Dobrau_matem.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988840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СПАСИБО ЗА РАБОТУ!</a:t>
            </a:r>
            <a:endParaRPr lang="ru-RU" sz="96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Татьяна Вениаминовна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000066"/>
                </a:solidFill>
                <a:latin typeface="Segoe Script" pitchFamily="34" charset="0"/>
              </a:rPr>
              <a:t>Праздники</a:t>
            </a:r>
            <a:endParaRPr lang="ru-RU" b="1" u="sng" dirty="0">
              <a:solidFill>
                <a:srgbClr val="000066"/>
              </a:solidFill>
              <a:latin typeface="Segoe Script" pitchFamily="34" charset="0"/>
            </a:endParaRPr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600" b="1" i="1" dirty="0">
                <a:solidFill>
                  <a:srgbClr val="990033"/>
                </a:solidFill>
                <a:latin typeface="Bookman Old Style" pitchFamily="18" charset="0"/>
              </a:rPr>
              <a:t>Христианство.</a:t>
            </a:r>
          </a:p>
          <a:p>
            <a:r>
              <a:rPr lang="ru-RU" sz="3600" b="1" i="1" dirty="0">
                <a:solidFill>
                  <a:srgbClr val="990033"/>
                </a:solidFill>
                <a:latin typeface="Bookman Old Style" pitchFamily="18" charset="0"/>
              </a:rPr>
              <a:t>Ислам.</a:t>
            </a:r>
          </a:p>
          <a:p>
            <a:r>
              <a:rPr lang="ru-RU" sz="3600" b="1" i="1" dirty="0">
                <a:solidFill>
                  <a:srgbClr val="990033"/>
                </a:solidFill>
                <a:latin typeface="Bookman Old Style" pitchFamily="18" charset="0"/>
              </a:rPr>
              <a:t>Иудаизм.</a:t>
            </a:r>
          </a:p>
          <a:p>
            <a:r>
              <a:rPr lang="ru-RU" sz="3600" b="1" i="1" dirty="0">
                <a:solidFill>
                  <a:srgbClr val="990033"/>
                </a:solidFill>
                <a:latin typeface="Bookman Old Style" pitchFamily="18" charset="0"/>
              </a:rPr>
              <a:t>Буддизм.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468313" y="1557338"/>
            <a:ext cx="403860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468313" y="1628775"/>
            <a:ext cx="40386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468313" y="1628775"/>
            <a:ext cx="40386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468313" y="1557338"/>
            <a:ext cx="403860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057400" lvl="4" indent="-228600">
              <a:spcBef>
                <a:spcPct val="20000"/>
              </a:spcBef>
              <a:buFontTx/>
              <a:buChar char="»"/>
            </a:pPr>
            <a:endParaRPr lang="ru-RU" sz="1600"/>
          </a:p>
        </p:txBody>
      </p:sp>
      <p:pic>
        <p:nvPicPr>
          <p:cNvPr id="2073" name="Picture 25" descr="i?id=136633950-44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95936" y="2348880"/>
            <a:ext cx="2281238" cy="3457575"/>
          </a:xfrm>
          <a:prstGeom prst="rect">
            <a:avLst/>
          </a:prstGeom>
          <a:noFill/>
        </p:spPr>
      </p:pic>
      <p:pic>
        <p:nvPicPr>
          <p:cNvPr id="2075" name="Picture 27" descr="i?id=351849161-60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088" y="4365625"/>
            <a:ext cx="2736850" cy="1989138"/>
          </a:xfrm>
          <a:prstGeom prst="rect">
            <a:avLst/>
          </a:prstGeom>
          <a:noFill/>
        </p:spPr>
      </p:pic>
      <p:pic>
        <p:nvPicPr>
          <p:cNvPr id="2077" name="Picture 29" descr="i?id=331059884-66-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51612" y="404664"/>
            <a:ext cx="2592388" cy="1798637"/>
          </a:xfrm>
          <a:prstGeom prst="rect">
            <a:avLst/>
          </a:prstGeom>
          <a:noFill/>
        </p:spPr>
      </p:pic>
      <p:pic>
        <p:nvPicPr>
          <p:cNvPr id="2079" name="Picture 31" descr="i?id=612165947-53-7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48264" y="2636912"/>
            <a:ext cx="1949450" cy="223202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995936" y="5805264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КАКИЕ?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КОГДА?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ЧЕМ СВЯЗАНЫ?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Татьяна Вениаминовна</a:t>
            </a:r>
            <a:endParaRPr lang="ru-RU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9" grpId="0"/>
      <p:bldP spid="2070" grpId="0" build="p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000066"/>
                </a:solidFill>
                <a:latin typeface="Segoe Script" pitchFamily="34" charset="0"/>
              </a:rPr>
              <a:t>Праздники</a:t>
            </a:r>
            <a:endParaRPr lang="ru-RU" b="1" u="sng" dirty="0">
              <a:solidFill>
                <a:srgbClr val="000066"/>
              </a:solidFill>
              <a:latin typeface="Segoe Script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468313" y="1557338"/>
            <a:ext cx="403860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468313" y="1628775"/>
            <a:ext cx="40386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468313" y="1628775"/>
            <a:ext cx="40386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468313" y="1557338"/>
            <a:ext cx="403860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057400" lvl="4" indent="-228600">
              <a:spcBef>
                <a:spcPct val="20000"/>
              </a:spcBef>
              <a:buFontTx/>
              <a:buChar char="»"/>
            </a:pPr>
            <a:endParaRPr lang="ru-RU" sz="1600"/>
          </a:p>
        </p:txBody>
      </p:sp>
      <p:sp>
        <p:nvSpPr>
          <p:cNvPr id="16" name="TextBox 15"/>
          <p:cNvSpPr txBox="1"/>
          <p:nvPr/>
        </p:nvSpPr>
        <p:spPr>
          <a:xfrm>
            <a:off x="2267744" y="5733256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Попробуйте распределить праздники простым карандашом..</a:t>
            </a:r>
          </a:p>
          <a:p>
            <a:r>
              <a:rPr lang="ru-RU" dirty="0" smtClean="0"/>
              <a:t>Уверены ли вы в своей правоте?</a:t>
            </a:r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Татьяна Вениаминовна</a:t>
            </a:r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141230"/>
              </p:ext>
            </p:extLst>
          </p:nvPr>
        </p:nvGraphicFramePr>
        <p:xfrm>
          <a:off x="1524000" y="1397000"/>
          <a:ext cx="6096000" cy="296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христианство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иудаизм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oldencup.ucoz.com/_ph/8/2/7557064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573016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ПРАЗДНИКИ</a:t>
            </a:r>
            <a:b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христианстве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Праздники христиан</a:t>
            </a:r>
            <a:endParaRPr lang="ru-RU" dirty="0"/>
          </a:p>
        </p:txBody>
      </p:sp>
      <p:pic>
        <p:nvPicPr>
          <p:cNvPr id="19458" name="Picture 2" descr="http://files.masaze-pohoda-touskov.cz/200000177-72900738a1/bez%20n%C3%A1zvu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628800"/>
            <a:ext cx="3096344" cy="43035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79912" y="155679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Пасха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779912" y="242088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Троица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851920" y="328498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Рождество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923928" y="422108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Вознесение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851920" y="515719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Крещение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3995936" y="609329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Расположить по порядку.</a:t>
            </a:r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Татьяна Вениаминовна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</a:t>
            </a:r>
            <a:endParaRPr lang="ru-RU" dirty="0"/>
          </a:p>
        </p:txBody>
      </p:sp>
      <p:pic>
        <p:nvPicPr>
          <p:cNvPr id="19458" name="Picture 2" descr="http://files.masaze-pohoda-touskov.cz/200000177-72900738a1/bez%20n%C3%A1zvu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628800"/>
            <a:ext cx="3096344" cy="43035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23928" y="299695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3. Пасха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995936" y="436510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5. Троица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923928" y="162880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1. Рождество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923928" y="371703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4. Вознесение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923928" y="227687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2. Крещение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7020272" y="3717032"/>
            <a:ext cx="1764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40 дней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6588224" y="4437112"/>
            <a:ext cx="1980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5</a:t>
            </a:r>
            <a:r>
              <a:rPr lang="ru-RU" sz="3600" dirty="0" smtClean="0"/>
              <a:t>0 дней</a:t>
            </a:r>
            <a:endParaRPr lang="ru-RU" sz="3600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Татьяна Вениаминовна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379</Words>
  <Application>Microsoft Office PowerPoint</Application>
  <PresentationFormat>Экран (4:3)</PresentationFormat>
  <Paragraphs>187</Paragraphs>
  <Slides>49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Сам дней не знает,  А другим указывает.</vt:lpstr>
      <vt:lpstr>Чем различаются эти календари?</vt:lpstr>
      <vt:lpstr>Что выделено красным цветом?</vt:lpstr>
      <vt:lpstr>ПРАЗДНИКИ в разных религиях</vt:lpstr>
      <vt:lpstr>Праздники</vt:lpstr>
      <vt:lpstr>Праздники</vt:lpstr>
      <vt:lpstr>ПРАЗДНИКИ христианстве</vt:lpstr>
      <vt:lpstr>Праздники христиан</vt:lpstr>
      <vt:lpstr>Проверка</vt:lpstr>
      <vt:lpstr>Презентация PowerPoint</vt:lpstr>
      <vt:lpstr>Рождество Христово</vt:lpstr>
      <vt:lpstr>Крещение(Богоявление)</vt:lpstr>
      <vt:lpstr>Крещение(Богоявление)</vt:lpstr>
      <vt:lpstr>Презентация PowerPoint</vt:lpstr>
      <vt:lpstr>Презентация PowerPoint</vt:lpstr>
      <vt:lpstr>Пасха(Воскресение Христово)</vt:lpstr>
      <vt:lpstr>Вознесение Господне (40)</vt:lpstr>
      <vt:lpstr>Презентация PowerPoint</vt:lpstr>
      <vt:lpstr>Троица (50)</vt:lpstr>
      <vt:lpstr>Презентация PowerPoint</vt:lpstr>
      <vt:lpstr>Троица</vt:lpstr>
      <vt:lpstr>Угадай праздник</vt:lpstr>
      <vt:lpstr>ПРАЗДНИКИ в иудаизме</vt:lpstr>
      <vt:lpstr>Памятка-подсказка</vt:lpstr>
      <vt:lpstr>ПЕСАХ</vt:lpstr>
      <vt:lpstr>Презентация PowerPoint</vt:lpstr>
      <vt:lpstr>ПЕСАХ</vt:lpstr>
      <vt:lpstr>Презентация PowerPoint</vt:lpstr>
      <vt:lpstr>Презентация PowerPoint</vt:lpstr>
      <vt:lpstr>Шавуот (50)</vt:lpstr>
      <vt:lpstr>Шавуот (50)</vt:lpstr>
      <vt:lpstr>Презентация PowerPoint</vt:lpstr>
      <vt:lpstr>Презентация PowerPoint</vt:lpstr>
      <vt:lpstr>Презентация PowerPoint</vt:lpstr>
      <vt:lpstr>Суккот(праздник кущей)</vt:lpstr>
      <vt:lpstr>Суккот(праздник кущей)</vt:lpstr>
      <vt:lpstr>Презентация PowerPoint</vt:lpstr>
      <vt:lpstr>Ханука</vt:lpstr>
      <vt:lpstr>Презентация PowerPoint</vt:lpstr>
      <vt:lpstr>Презентация PowerPoint</vt:lpstr>
      <vt:lpstr>Презентация PowerPoint</vt:lpstr>
      <vt:lpstr>Праздники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РАБОТУ!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Учитель</cp:lastModifiedBy>
  <cp:revision>48</cp:revision>
  <dcterms:created xsi:type="dcterms:W3CDTF">2013-03-22T14:07:51Z</dcterms:created>
  <dcterms:modified xsi:type="dcterms:W3CDTF">2020-05-29T08:28:20Z</dcterms:modified>
</cp:coreProperties>
</file>