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</p:sldMasterIdLst>
  <p:notesMasterIdLst>
    <p:notesMasterId r:id="rId22"/>
  </p:notesMasterIdLst>
  <p:handoutMasterIdLst>
    <p:handoutMasterId r:id="rId23"/>
  </p:handoutMasterIdLst>
  <p:sldIdLst>
    <p:sldId id="256" r:id="rId2"/>
    <p:sldId id="490" r:id="rId3"/>
    <p:sldId id="478" r:id="rId4"/>
    <p:sldId id="479" r:id="rId5"/>
    <p:sldId id="484" r:id="rId6"/>
    <p:sldId id="471" r:id="rId7"/>
    <p:sldId id="472" r:id="rId8"/>
    <p:sldId id="491" r:id="rId9"/>
    <p:sldId id="498" r:id="rId10"/>
    <p:sldId id="454" r:id="rId11"/>
    <p:sldId id="451" r:id="rId12"/>
    <p:sldId id="487" r:id="rId13"/>
    <p:sldId id="486" r:id="rId14"/>
    <p:sldId id="489" r:id="rId15"/>
    <p:sldId id="495" r:id="rId16"/>
    <p:sldId id="496" r:id="rId17"/>
    <p:sldId id="494" r:id="rId18"/>
    <p:sldId id="493" r:id="rId19"/>
    <p:sldId id="499" r:id="rId20"/>
    <p:sldId id="497" r:id="rId21"/>
  </p:sldIdLst>
  <p:sldSz cx="11880850" cy="73152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61412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22825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84238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4565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3070639" algn="l" defTabSz="122825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3684767" algn="l" defTabSz="122825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4298894" algn="l" defTabSz="122825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4913022" algn="l" defTabSz="1228256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5B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1" autoAdjust="0"/>
    <p:restoredTop sz="94669" autoAdjust="0"/>
  </p:normalViewPr>
  <p:slideViewPr>
    <p:cSldViewPr>
      <p:cViewPr>
        <p:scale>
          <a:sx n="90" d="100"/>
          <a:sy n="90" d="100"/>
        </p:scale>
        <p:origin x="-1176" y="-336"/>
      </p:cViewPr>
      <p:guideLst>
        <p:guide orient="horz" pos="2304"/>
        <p:guide pos="3742"/>
      </p:guideLst>
    </p:cSldViewPr>
  </p:slideViewPr>
  <p:outlineViewPr>
    <p:cViewPr>
      <p:scale>
        <a:sx n="33" d="100"/>
        <a:sy n="33" d="100"/>
      </p:scale>
      <p:origin x="0" y="6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66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F8F94-471E-4871-9AE9-530F46922E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45C0BD-978C-49B8-97D3-2D8BD9ADF186}">
      <dgm:prSet phldrT="[Текст]" custT="1"/>
      <dgm:spPr/>
      <dgm:t>
        <a:bodyPr/>
        <a:lstStyle/>
        <a:p>
          <a:r>
            <a:rPr lang="ru-RU" sz="4400" b="1" dirty="0" smtClean="0"/>
            <a:t>Личностным</a:t>
          </a:r>
          <a:endParaRPr lang="ru-RU" sz="4400" b="1" dirty="0"/>
        </a:p>
      </dgm:t>
    </dgm:pt>
    <dgm:pt modelId="{0700EF8B-D579-4C7D-AE52-6440998D99C7}" type="parTrans" cxnId="{9BC0E491-EB14-40F9-8577-C6D012543383}">
      <dgm:prSet/>
      <dgm:spPr/>
      <dgm:t>
        <a:bodyPr/>
        <a:lstStyle/>
        <a:p>
          <a:endParaRPr lang="ru-RU"/>
        </a:p>
      </dgm:t>
    </dgm:pt>
    <dgm:pt modelId="{FD84832F-CE6F-4DF1-956C-E12BC1F98BE5}" type="sibTrans" cxnId="{9BC0E491-EB14-40F9-8577-C6D012543383}">
      <dgm:prSet/>
      <dgm:spPr/>
      <dgm:t>
        <a:bodyPr/>
        <a:lstStyle/>
        <a:p>
          <a:endParaRPr lang="ru-RU"/>
        </a:p>
      </dgm:t>
    </dgm:pt>
    <dgm:pt modelId="{E99E7130-9731-4A44-BC55-319B94FFC76F}">
      <dgm:prSet phldrT="[Текст]" custT="1"/>
      <dgm:spPr/>
      <dgm:t>
        <a:bodyPr/>
        <a:lstStyle/>
        <a:p>
          <a:r>
            <a:rPr lang="ru-RU" sz="4400" b="1" dirty="0" err="1" smtClean="0"/>
            <a:t>Метапредметным</a:t>
          </a:r>
          <a:endParaRPr lang="ru-RU" sz="4400" b="1" dirty="0"/>
        </a:p>
      </dgm:t>
    </dgm:pt>
    <dgm:pt modelId="{44B3CE99-BCBF-4762-9B09-7B5A3D6E5C43}" type="parTrans" cxnId="{874CFFBB-EA16-4AB6-8E51-BD573D65C9E3}">
      <dgm:prSet/>
      <dgm:spPr/>
      <dgm:t>
        <a:bodyPr/>
        <a:lstStyle/>
        <a:p>
          <a:endParaRPr lang="ru-RU"/>
        </a:p>
      </dgm:t>
    </dgm:pt>
    <dgm:pt modelId="{65F6E098-D4F2-4F1B-B320-EEA8C0BEE6F7}" type="sibTrans" cxnId="{874CFFBB-EA16-4AB6-8E51-BD573D65C9E3}">
      <dgm:prSet/>
      <dgm:spPr/>
      <dgm:t>
        <a:bodyPr/>
        <a:lstStyle/>
        <a:p>
          <a:endParaRPr lang="ru-RU"/>
        </a:p>
      </dgm:t>
    </dgm:pt>
    <dgm:pt modelId="{3BB3C5EE-56BC-428D-979B-C98EB5D62950}">
      <dgm:prSet phldrT="[Текст]" custT="1"/>
      <dgm:spPr/>
      <dgm:t>
        <a:bodyPr/>
        <a:lstStyle/>
        <a:p>
          <a:r>
            <a:rPr lang="ru-RU" sz="4400" b="1" dirty="0" smtClean="0"/>
            <a:t>Предметным</a:t>
          </a:r>
          <a:endParaRPr lang="ru-RU" sz="4400" b="1" dirty="0"/>
        </a:p>
      </dgm:t>
    </dgm:pt>
    <dgm:pt modelId="{6FA655E2-6D43-45CB-8B46-509BF6D4CD01}" type="parTrans" cxnId="{D571FED2-C096-4240-877F-91C51064B6DA}">
      <dgm:prSet/>
      <dgm:spPr/>
      <dgm:t>
        <a:bodyPr/>
        <a:lstStyle/>
        <a:p>
          <a:endParaRPr lang="ru-RU"/>
        </a:p>
      </dgm:t>
    </dgm:pt>
    <dgm:pt modelId="{1B538512-E3D3-4A86-9742-B28DD52E6B53}" type="sibTrans" cxnId="{D571FED2-C096-4240-877F-91C51064B6DA}">
      <dgm:prSet/>
      <dgm:spPr/>
      <dgm:t>
        <a:bodyPr/>
        <a:lstStyle/>
        <a:p>
          <a:endParaRPr lang="ru-RU"/>
        </a:p>
      </dgm:t>
    </dgm:pt>
    <dgm:pt modelId="{ADFBC3DF-31F2-4FD9-83D1-F749681D97E3}" type="pres">
      <dgm:prSet presAssocID="{234F8F94-471E-4871-9AE9-530F46922E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734932-586A-43D3-8262-8E7EBE00C4DC}" type="pres">
      <dgm:prSet presAssocID="{2445C0BD-978C-49B8-97D3-2D8BD9ADF186}" presName="parentLin" presStyleCnt="0"/>
      <dgm:spPr/>
    </dgm:pt>
    <dgm:pt modelId="{15007503-E11D-4229-B35F-A64DCF5F350D}" type="pres">
      <dgm:prSet presAssocID="{2445C0BD-978C-49B8-97D3-2D8BD9ADF1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60DE2C-1BEB-45CF-8AFD-3AA5DB3A2D30}" type="pres">
      <dgm:prSet presAssocID="{2445C0BD-978C-49B8-97D3-2D8BD9ADF186}" presName="parentText" presStyleLbl="node1" presStyleIdx="0" presStyleCnt="3" custLinFactNeighborX="2262" custLinFactNeighborY="8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1D693-3658-43AA-B925-9689B9D29929}" type="pres">
      <dgm:prSet presAssocID="{2445C0BD-978C-49B8-97D3-2D8BD9ADF186}" presName="negativeSpace" presStyleCnt="0"/>
      <dgm:spPr/>
    </dgm:pt>
    <dgm:pt modelId="{F7466D29-FA67-4905-9E9C-F5FA9AF7A3A3}" type="pres">
      <dgm:prSet presAssocID="{2445C0BD-978C-49B8-97D3-2D8BD9ADF186}" presName="childText" presStyleLbl="conFgAcc1" presStyleIdx="0" presStyleCnt="3">
        <dgm:presLayoutVars>
          <dgm:bulletEnabled val="1"/>
        </dgm:presLayoutVars>
      </dgm:prSet>
      <dgm:spPr/>
    </dgm:pt>
    <dgm:pt modelId="{26A8B8B7-8E0E-4DCD-89C3-BC6591931B8D}" type="pres">
      <dgm:prSet presAssocID="{FD84832F-CE6F-4DF1-956C-E12BC1F98BE5}" presName="spaceBetweenRectangles" presStyleCnt="0"/>
      <dgm:spPr/>
    </dgm:pt>
    <dgm:pt modelId="{1614AA6E-2CDD-4C93-811D-504B7B303E73}" type="pres">
      <dgm:prSet presAssocID="{E99E7130-9731-4A44-BC55-319B94FFC76F}" presName="parentLin" presStyleCnt="0"/>
      <dgm:spPr/>
    </dgm:pt>
    <dgm:pt modelId="{3D9142D3-FA1D-4414-B194-15A79947A4FD}" type="pres">
      <dgm:prSet presAssocID="{E99E7130-9731-4A44-BC55-319B94FFC7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DB4E9C-BFAD-400A-82C3-B53115BD3731}" type="pres">
      <dgm:prSet presAssocID="{E99E7130-9731-4A44-BC55-319B94FFC7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43A35-DD31-4255-817D-0C96A6CFFAAD}" type="pres">
      <dgm:prSet presAssocID="{E99E7130-9731-4A44-BC55-319B94FFC76F}" presName="negativeSpace" presStyleCnt="0"/>
      <dgm:spPr/>
    </dgm:pt>
    <dgm:pt modelId="{C2B22414-1956-4ED1-A63F-C67347AEE251}" type="pres">
      <dgm:prSet presAssocID="{E99E7130-9731-4A44-BC55-319B94FFC76F}" presName="childText" presStyleLbl="conFgAcc1" presStyleIdx="1" presStyleCnt="3">
        <dgm:presLayoutVars>
          <dgm:bulletEnabled val="1"/>
        </dgm:presLayoutVars>
      </dgm:prSet>
      <dgm:spPr/>
    </dgm:pt>
    <dgm:pt modelId="{047C25A6-31F7-40D6-8F8A-008D258ADD32}" type="pres">
      <dgm:prSet presAssocID="{65F6E098-D4F2-4F1B-B320-EEA8C0BEE6F7}" presName="spaceBetweenRectangles" presStyleCnt="0"/>
      <dgm:spPr/>
    </dgm:pt>
    <dgm:pt modelId="{F1739C08-CE46-4793-95A9-3ACCF3009453}" type="pres">
      <dgm:prSet presAssocID="{3BB3C5EE-56BC-428D-979B-C98EB5D62950}" presName="parentLin" presStyleCnt="0"/>
      <dgm:spPr/>
    </dgm:pt>
    <dgm:pt modelId="{C0D4A266-8C17-44E0-84D8-E8D586EE6CAD}" type="pres">
      <dgm:prSet presAssocID="{3BB3C5EE-56BC-428D-979B-C98EB5D6295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581E173-F711-4933-8386-FD95ED3B2F60}" type="pres">
      <dgm:prSet presAssocID="{3BB3C5EE-56BC-428D-979B-C98EB5D629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B2F17-CBC2-4FF4-B550-E6B7677BC42C}" type="pres">
      <dgm:prSet presAssocID="{3BB3C5EE-56BC-428D-979B-C98EB5D62950}" presName="negativeSpace" presStyleCnt="0"/>
      <dgm:spPr/>
    </dgm:pt>
    <dgm:pt modelId="{0ACC5B45-B5EF-4D91-83CB-93CDB6E584BB}" type="pres">
      <dgm:prSet presAssocID="{3BB3C5EE-56BC-428D-979B-C98EB5D629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8E0AE4C-942E-4A45-B6F8-97A7F223A72C}" type="presOf" srcId="{E99E7130-9731-4A44-BC55-319B94FFC76F}" destId="{C1DB4E9C-BFAD-400A-82C3-B53115BD3731}" srcOrd="1" destOrd="0" presId="urn:microsoft.com/office/officeart/2005/8/layout/list1"/>
    <dgm:cxn modelId="{9E3C5FBA-E6E5-4286-A7D4-76C42F58727A}" type="presOf" srcId="{3BB3C5EE-56BC-428D-979B-C98EB5D62950}" destId="{C0D4A266-8C17-44E0-84D8-E8D586EE6CAD}" srcOrd="0" destOrd="0" presId="urn:microsoft.com/office/officeart/2005/8/layout/list1"/>
    <dgm:cxn modelId="{B3D023D4-9F93-4C28-AE1E-C9F0D0FE9DD3}" type="presOf" srcId="{2445C0BD-978C-49B8-97D3-2D8BD9ADF186}" destId="{15007503-E11D-4229-B35F-A64DCF5F350D}" srcOrd="0" destOrd="0" presId="urn:microsoft.com/office/officeart/2005/8/layout/list1"/>
    <dgm:cxn modelId="{CAAD022B-0B7A-4815-9014-C7A90BEE391F}" type="presOf" srcId="{234F8F94-471E-4871-9AE9-530F46922E79}" destId="{ADFBC3DF-31F2-4FD9-83D1-F749681D97E3}" srcOrd="0" destOrd="0" presId="urn:microsoft.com/office/officeart/2005/8/layout/list1"/>
    <dgm:cxn modelId="{874CFFBB-EA16-4AB6-8E51-BD573D65C9E3}" srcId="{234F8F94-471E-4871-9AE9-530F46922E79}" destId="{E99E7130-9731-4A44-BC55-319B94FFC76F}" srcOrd="1" destOrd="0" parTransId="{44B3CE99-BCBF-4762-9B09-7B5A3D6E5C43}" sibTransId="{65F6E098-D4F2-4F1B-B320-EEA8C0BEE6F7}"/>
    <dgm:cxn modelId="{41025642-580A-4D9D-A4DB-0BF884C9F185}" type="presOf" srcId="{2445C0BD-978C-49B8-97D3-2D8BD9ADF186}" destId="{2B60DE2C-1BEB-45CF-8AFD-3AA5DB3A2D30}" srcOrd="1" destOrd="0" presId="urn:microsoft.com/office/officeart/2005/8/layout/list1"/>
    <dgm:cxn modelId="{9BC0E491-EB14-40F9-8577-C6D012543383}" srcId="{234F8F94-471E-4871-9AE9-530F46922E79}" destId="{2445C0BD-978C-49B8-97D3-2D8BD9ADF186}" srcOrd="0" destOrd="0" parTransId="{0700EF8B-D579-4C7D-AE52-6440998D99C7}" sibTransId="{FD84832F-CE6F-4DF1-956C-E12BC1F98BE5}"/>
    <dgm:cxn modelId="{390F860C-0EA6-4FA6-BDC2-709B8BC3A30F}" type="presOf" srcId="{3BB3C5EE-56BC-428D-979B-C98EB5D62950}" destId="{9581E173-F711-4933-8386-FD95ED3B2F60}" srcOrd="1" destOrd="0" presId="urn:microsoft.com/office/officeart/2005/8/layout/list1"/>
    <dgm:cxn modelId="{391531A5-2457-4879-A7FA-D41EB893C6FB}" type="presOf" srcId="{E99E7130-9731-4A44-BC55-319B94FFC76F}" destId="{3D9142D3-FA1D-4414-B194-15A79947A4FD}" srcOrd="0" destOrd="0" presId="urn:microsoft.com/office/officeart/2005/8/layout/list1"/>
    <dgm:cxn modelId="{D571FED2-C096-4240-877F-91C51064B6DA}" srcId="{234F8F94-471E-4871-9AE9-530F46922E79}" destId="{3BB3C5EE-56BC-428D-979B-C98EB5D62950}" srcOrd="2" destOrd="0" parTransId="{6FA655E2-6D43-45CB-8B46-509BF6D4CD01}" sibTransId="{1B538512-E3D3-4A86-9742-B28DD52E6B53}"/>
    <dgm:cxn modelId="{9E9286CC-68C4-422F-87CC-EEC9FD4C050E}" type="presParOf" srcId="{ADFBC3DF-31F2-4FD9-83D1-F749681D97E3}" destId="{B2734932-586A-43D3-8262-8E7EBE00C4DC}" srcOrd="0" destOrd="0" presId="urn:microsoft.com/office/officeart/2005/8/layout/list1"/>
    <dgm:cxn modelId="{E7C7AB33-81EF-4667-8943-70A25ACE8A81}" type="presParOf" srcId="{B2734932-586A-43D3-8262-8E7EBE00C4DC}" destId="{15007503-E11D-4229-B35F-A64DCF5F350D}" srcOrd="0" destOrd="0" presId="urn:microsoft.com/office/officeart/2005/8/layout/list1"/>
    <dgm:cxn modelId="{506E51C2-7BBB-42E6-9D35-58F5E7C58E20}" type="presParOf" srcId="{B2734932-586A-43D3-8262-8E7EBE00C4DC}" destId="{2B60DE2C-1BEB-45CF-8AFD-3AA5DB3A2D30}" srcOrd="1" destOrd="0" presId="urn:microsoft.com/office/officeart/2005/8/layout/list1"/>
    <dgm:cxn modelId="{396FE34F-45C2-4EE9-9CAC-73DA00EA06A5}" type="presParOf" srcId="{ADFBC3DF-31F2-4FD9-83D1-F749681D97E3}" destId="{2EC1D693-3658-43AA-B925-9689B9D29929}" srcOrd="1" destOrd="0" presId="urn:microsoft.com/office/officeart/2005/8/layout/list1"/>
    <dgm:cxn modelId="{115279A3-23B3-4968-928F-347E88A669A2}" type="presParOf" srcId="{ADFBC3DF-31F2-4FD9-83D1-F749681D97E3}" destId="{F7466D29-FA67-4905-9E9C-F5FA9AF7A3A3}" srcOrd="2" destOrd="0" presId="urn:microsoft.com/office/officeart/2005/8/layout/list1"/>
    <dgm:cxn modelId="{6D9DEAC0-F6C2-478C-9425-7B076D3FC3E1}" type="presParOf" srcId="{ADFBC3DF-31F2-4FD9-83D1-F749681D97E3}" destId="{26A8B8B7-8E0E-4DCD-89C3-BC6591931B8D}" srcOrd="3" destOrd="0" presId="urn:microsoft.com/office/officeart/2005/8/layout/list1"/>
    <dgm:cxn modelId="{DAA197BA-F45E-4248-8B98-0481FAF449F4}" type="presParOf" srcId="{ADFBC3DF-31F2-4FD9-83D1-F749681D97E3}" destId="{1614AA6E-2CDD-4C93-811D-504B7B303E73}" srcOrd="4" destOrd="0" presId="urn:microsoft.com/office/officeart/2005/8/layout/list1"/>
    <dgm:cxn modelId="{700CF0FF-4AE5-4641-A933-9C0CEF6A7F31}" type="presParOf" srcId="{1614AA6E-2CDD-4C93-811D-504B7B303E73}" destId="{3D9142D3-FA1D-4414-B194-15A79947A4FD}" srcOrd="0" destOrd="0" presId="urn:microsoft.com/office/officeart/2005/8/layout/list1"/>
    <dgm:cxn modelId="{3D4CCB2E-8B33-4744-9BCB-47C1ECF2DC0C}" type="presParOf" srcId="{1614AA6E-2CDD-4C93-811D-504B7B303E73}" destId="{C1DB4E9C-BFAD-400A-82C3-B53115BD3731}" srcOrd="1" destOrd="0" presId="urn:microsoft.com/office/officeart/2005/8/layout/list1"/>
    <dgm:cxn modelId="{7F4855AC-8028-405A-9627-B9F65E848DF8}" type="presParOf" srcId="{ADFBC3DF-31F2-4FD9-83D1-F749681D97E3}" destId="{4A743A35-DD31-4255-817D-0C96A6CFFAAD}" srcOrd="5" destOrd="0" presId="urn:microsoft.com/office/officeart/2005/8/layout/list1"/>
    <dgm:cxn modelId="{11B5DFAC-54E0-42BD-8DED-6B4BC3277D33}" type="presParOf" srcId="{ADFBC3DF-31F2-4FD9-83D1-F749681D97E3}" destId="{C2B22414-1956-4ED1-A63F-C67347AEE251}" srcOrd="6" destOrd="0" presId="urn:microsoft.com/office/officeart/2005/8/layout/list1"/>
    <dgm:cxn modelId="{90C68696-1FE7-421D-A388-0F36B0B4752F}" type="presParOf" srcId="{ADFBC3DF-31F2-4FD9-83D1-F749681D97E3}" destId="{047C25A6-31F7-40D6-8F8A-008D258ADD32}" srcOrd="7" destOrd="0" presId="urn:microsoft.com/office/officeart/2005/8/layout/list1"/>
    <dgm:cxn modelId="{30FAC076-7BF8-490B-BB75-418D765023C7}" type="presParOf" srcId="{ADFBC3DF-31F2-4FD9-83D1-F749681D97E3}" destId="{F1739C08-CE46-4793-95A9-3ACCF3009453}" srcOrd="8" destOrd="0" presId="urn:microsoft.com/office/officeart/2005/8/layout/list1"/>
    <dgm:cxn modelId="{ADE79780-941C-4414-A631-B08BD3A6E650}" type="presParOf" srcId="{F1739C08-CE46-4793-95A9-3ACCF3009453}" destId="{C0D4A266-8C17-44E0-84D8-E8D586EE6CAD}" srcOrd="0" destOrd="0" presId="urn:microsoft.com/office/officeart/2005/8/layout/list1"/>
    <dgm:cxn modelId="{F75C7153-B2A5-4BB2-87F6-F8D308DC4071}" type="presParOf" srcId="{F1739C08-CE46-4793-95A9-3ACCF3009453}" destId="{9581E173-F711-4933-8386-FD95ED3B2F60}" srcOrd="1" destOrd="0" presId="urn:microsoft.com/office/officeart/2005/8/layout/list1"/>
    <dgm:cxn modelId="{C89321DE-ED59-414F-A465-36C69C749092}" type="presParOf" srcId="{ADFBC3DF-31F2-4FD9-83D1-F749681D97E3}" destId="{7A5B2F17-CBC2-4FF4-B550-E6B7677BC42C}" srcOrd="9" destOrd="0" presId="urn:microsoft.com/office/officeart/2005/8/layout/list1"/>
    <dgm:cxn modelId="{4B56BEF0-74CD-4964-8462-13293FADBF7B}" type="presParOf" srcId="{ADFBC3DF-31F2-4FD9-83D1-F749681D97E3}" destId="{0ACC5B45-B5EF-4D91-83CB-93CDB6E584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66D29-FA67-4905-9E9C-F5FA9AF7A3A3}">
      <dsp:nvSpPr>
        <dsp:cNvPr id="0" name=""/>
        <dsp:cNvSpPr/>
      </dsp:nvSpPr>
      <dsp:spPr>
        <a:xfrm>
          <a:off x="0" y="626694"/>
          <a:ext cx="95431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0DE2C-1BEB-45CF-8AFD-3AA5DB3A2D30}">
      <dsp:nvSpPr>
        <dsp:cNvPr id="0" name=""/>
        <dsp:cNvSpPr/>
      </dsp:nvSpPr>
      <dsp:spPr>
        <a:xfrm>
          <a:off x="487951" y="141232"/>
          <a:ext cx="668021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96" tIns="0" rIns="252496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Личностным</a:t>
          </a:r>
          <a:endParaRPr lang="ru-RU" sz="4400" b="1" kern="1200" dirty="0"/>
        </a:p>
      </dsp:txBody>
      <dsp:txXfrm>
        <a:off x="545593" y="198874"/>
        <a:ext cx="6564928" cy="1065516"/>
      </dsp:txXfrm>
    </dsp:sp>
    <dsp:sp modelId="{C2B22414-1956-4ED1-A63F-C67347AEE251}">
      <dsp:nvSpPr>
        <dsp:cNvPr id="0" name=""/>
        <dsp:cNvSpPr/>
      </dsp:nvSpPr>
      <dsp:spPr>
        <a:xfrm>
          <a:off x="0" y="2441094"/>
          <a:ext cx="95431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B4E9C-BFAD-400A-82C3-B53115BD3731}">
      <dsp:nvSpPr>
        <dsp:cNvPr id="0" name=""/>
        <dsp:cNvSpPr/>
      </dsp:nvSpPr>
      <dsp:spPr>
        <a:xfrm>
          <a:off x="477158" y="1850694"/>
          <a:ext cx="668021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96" tIns="0" rIns="252496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/>
            <a:t>Метапредметным</a:t>
          </a:r>
          <a:endParaRPr lang="ru-RU" sz="4400" b="1" kern="1200" dirty="0"/>
        </a:p>
      </dsp:txBody>
      <dsp:txXfrm>
        <a:off x="534800" y="1908336"/>
        <a:ext cx="6564928" cy="1065516"/>
      </dsp:txXfrm>
    </dsp:sp>
    <dsp:sp modelId="{0ACC5B45-B5EF-4D91-83CB-93CDB6E584BB}">
      <dsp:nvSpPr>
        <dsp:cNvPr id="0" name=""/>
        <dsp:cNvSpPr/>
      </dsp:nvSpPr>
      <dsp:spPr>
        <a:xfrm>
          <a:off x="0" y="4255494"/>
          <a:ext cx="95431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1E173-F711-4933-8386-FD95ED3B2F60}">
      <dsp:nvSpPr>
        <dsp:cNvPr id="0" name=""/>
        <dsp:cNvSpPr/>
      </dsp:nvSpPr>
      <dsp:spPr>
        <a:xfrm>
          <a:off x="477158" y="3665094"/>
          <a:ext cx="6680212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96" tIns="0" rIns="252496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Предметным</a:t>
          </a:r>
          <a:endParaRPr lang="ru-RU" sz="4400" b="1" kern="1200" dirty="0"/>
        </a:p>
      </dsp:txBody>
      <dsp:txXfrm>
        <a:off x="534800" y="3722736"/>
        <a:ext cx="6564928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72E8-2828-46D0-874F-DC3AA15C5CFB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41695-4E2B-4B60-950C-F86AF68BF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231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6DFA9-DE8C-45F2-A33E-39F1FC9CC505}" type="datetimeFigureOut">
              <a:rPr lang="ru-RU"/>
              <a:pPr>
                <a:defRPr/>
              </a:pPr>
              <a:t>07.10.2022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746125"/>
            <a:ext cx="60579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2CCE1D-B3F4-41AB-9BE6-24686919F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940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12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25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38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51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639" algn="l" defTabSz="12282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767" algn="l" defTabSz="12282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894" algn="l" defTabSz="12282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3022" algn="l" defTabSz="12282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60579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2CCE1D-B3F4-41AB-9BE6-24686919FAF2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76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6368629"/>
            <a:ext cx="11880850" cy="94657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12374" y="6456683"/>
            <a:ext cx="2922772" cy="7603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065101" y="6446524"/>
            <a:ext cx="8815756" cy="76199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69221" y="4307840"/>
            <a:ext cx="8415602" cy="195072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69220" y="6453373"/>
            <a:ext cx="8712623" cy="731520"/>
          </a:xfrm>
        </p:spPr>
        <p:txBody>
          <a:bodyPr anchor="ctr">
            <a:normAutofit/>
          </a:bodyPr>
          <a:lstStyle>
            <a:lvl1pPr marL="0" indent="0" algn="l">
              <a:buNone/>
              <a:defRPr sz="3500">
                <a:solidFill>
                  <a:srgbClr val="FFFFFF"/>
                </a:solidFill>
              </a:defRPr>
            </a:lvl1pPr>
            <a:lvl2pPr marL="614128" indent="0" algn="ctr">
              <a:buNone/>
            </a:lvl2pPr>
            <a:lvl3pPr marL="1228256" indent="0" algn="ctr">
              <a:buNone/>
            </a:lvl3pPr>
            <a:lvl4pPr marL="1842383" indent="0" algn="ctr">
              <a:buNone/>
            </a:lvl4pPr>
            <a:lvl5pPr marL="2456511" indent="0" algn="ctr">
              <a:buNone/>
            </a:lvl5pPr>
            <a:lvl6pPr marL="3070639" indent="0" algn="ctr">
              <a:buNone/>
            </a:lvl6pPr>
            <a:lvl7pPr marL="3684767" indent="0" algn="ctr">
              <a:buNone/>
            </a:lvl7pPr>
            <a:lvl8pPr marL="4298894" indent="0" algn="ctr">
              <a:buNone/>
            </a:lvl8pPr>
            <a:lvl9pPr marL="491302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99009" y="6473614"/>
            <a:ext cx="2673191" cy="731520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305E5A-1BBB-43A1-88F5-9F9B6413635E}" type="datetime1">
              <a:rPr lang="ru-RU" smtClean="0"/>
              <a:t>07.10.2022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10320" y="252309"/>
            <a:ext cx="7623545" cy="389468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395745" y="243840"/>
            <a:ext cx="1089078" cy="40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78C942-65BF-4055-8EFB-AC60875FA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EEFB-CB54-4552-A66B-E20A5D382BEB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D0C1-B627-4645-825F-EF2A95262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4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7920572" y="0"/>
            <a:ext cx="416655" cy="73152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980386" y="650240"/>
            <a:ext cx="297021" cy="666496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980386" y="0"/>
            <a:ext cx="297021" cy="56896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14611" y="650242"/>
            <a:ext cx="2673191" cy="58843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650242"/>
            <a:ext cx="7227517" cy="58843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514611" y="6664960"/>
            <a:ext cx="2871205" cy="3894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5333-3A08-4366-B3FE-3BF7E8F39B5C}" type="datetime1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048" y="6664960"/>
            <a:ext cx="7241956" cy="3894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7844416" y="125660"/>
            <a:ext cx="568960" cy="317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3E833-6AD4-4401-A62C-E4156E48A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3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18" y="243840"/>
            <a:ext cx="10593758" cy="1056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796018" y="1706880"/>
            <a:ext cx="10593758" cy="4795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55B6-97CD-4B95-8DCC-5E44D78D07BA}" type="datetime1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502F-3F8F-49BE-AF6C-618CDD148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6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625600"/>
            <a:ext cx="11880850" cy="121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" y="1706880"/>
            <a:ext cx="1683120" cy="1056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782127" y="1706880"/>
            <a:ext cx="10098723" cy="10566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2132" y="2926085"/>
            <a:ext cx="9255100" cy="1784773"/>
          </a:xfrm>
        </p:spPr>
        <p:txBody>
          <a:bodyPr/>
          <a:lstStyle>
            <a:lvl1pPr marL="0" indent="0">
              <a:buNone/>
              <a:defRPr sz="370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129" y="1706880"/>
            <a:ext cx="9900708" cy="1056640"/>
          </a:xfrm>
        </p:spPr>
        <p:txBody>
          <a:bodyPr/>
          <a:lstStyle>
            <a:lvl1pPr algn="l">
              <a:buNone/>
              <a:defRPr sz="59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0E40-A6AA-4BBE-AD09-CAC385144151}" type="datetime1">
              <a:rPr lang="ru-RU" smtClean="0"/>
              <a:t>07.10.2022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" y="1869443"/>
            <a:ext cx="1683120" cy="7484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>
              <a:defRPr/>
            </a:pPr>
            <a:fld id="{0849434A-E1FD-497F-B957-3411A6A83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9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792058" y="1695537"/>
            <a:ext cx="5049361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295007" y="1695537"/>
            <a:ext cx="5049361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930BAD-4CDD-4E17-B5C1-C4993B1D9353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689E-12A5-42D0-A932-E92CE99DDE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0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1" y="291256"/>
            <a:ext cx="10593758" cy="92794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792058" y="2600960"/>
            <a:ext cx="5049361" cy="3820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237448" y="2600960"/>
            <a:ext cx="5049361" cy="3820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792058" y="1869441"/>
            <a:ext cx="5049361" cy="6827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237448" y="1869441"/>
            <a:ext cx="5049361" cy="6827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D5CBC4-A5A9-4334-A4C1-B1BE8F9CB81C}" type="datetime1">
              <a:rPr lang="ru-RU" smtClean="0"/>
              <a:t>07.10.2022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1189-4471-41D7-AE74-F627876C06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6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83CA-09F7-45EA-8FA0-D7A39B7B5C42}" type="datetime1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3837-DDB6-421C-91BF-61EF4734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26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6A1B-9881-45E5-8886-1E2629A87354}" type="datetime1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" y="6664961"/>
            <a:ext cx="693050" cy="406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74DDF3-B53B-4939-B3D9-52AE7BFEF1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30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7" y="291256"/>
            <a:ext cx="10494751" cy="927948"/>
          </a:xfrm>
        </p:spPr>
        <p:txBody>
          <a:bodyPr/>
          <a:lstStyle>
            <a:lvl1pPr algn="l">
              <a:buNone/>
              <a:defRPr sz="5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92058" y="1869440"/>
            <a:ext cx="2079149" cy="463296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84239" tIns="245652" rIns="184239" bIns="122825"/>
          <a:lstStyle>
            <a:lvl1pPr marL="0" indent="0">
              <a:spcAft>
                <a:spcPts val="1344"/>
              </a:spcAft>
              <a:buNone/>
              <a:defRPr sz="25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069220" y="1869440"/>
            <a:ext cx="8316595" cy="47142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2CC3-DFC0-48A2-9562-B2EC763B22E3}" type="datetime1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68C3-B9E4-418C-A74F-EFD2B653B7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376" y="4876802"/>
            <a:ext cx="11880850" cy="94657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12373" y="4975013"/>
            <a:ext cx="1901762" cy="76030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006959" y="4964856"/>
            <a:ext cx="9873892" cy="76030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881140" y="2"/>
            <a:ext cx="129949" cy="73253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9149" y="5852160"/>
            <a:ext cx="9504680" cy="73152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 sz="1600"/>
            </a:lvl2pPr>
            <a:lvl3pPr>
              <a:buFontTx/>
              <a:buNone/>
              <a:defRPr sz="13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149" y="4958080"/>
            <a:ext cx="9504680" cy="731520"/>
          </a:xfrm>
        </p:spPr>
        <p:txBody>
          <a:bodyPr/>
          <a:lstStyle>
            <a:lvl1pPr algn="l">
              <a:buNone/>
              <a:defRPr sz="3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7666" y="0"/>
            <a:ext cx="9853185" cy="4873549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4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118582" y="6664960"/>
            <a:ext cx="3465248" cy="38946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BD8474-DD68-4631-8BBD-98F592C3C6F0}" type="datetime1">
              <a:rPr lang="ru-RU" smtClean="0"/>
              <a:t>07.10.2022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1" y="4978405"/>
            <a:ext cx="1881135" cy="707813"/>
          </a:xfrm>
        </p:spPr>
        <p:txBody>
          <a:bodyPr/>
          <a:lstStyle>
            <a:lvl1pPr>
              <a:defRPr sz="3700"/>
            </a:lvl1pPr>
          </a:lstStyle>
          <a:p>
            <a:pPr>
              <a:defRPr/>
            </a:pPr>
            <a:fld id="{9614FA4B-BC14-4112-85FD-3AB7FC009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079149" y="6664960"/>
            <a:ext cx="5940425" cy="38946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792058" y="243840"/>
            <a:ext cx="10593758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25" tIns="61414" rIns="122825" bIns="614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796183" y="1706882"/>
            <a:ext cx="10593758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25" tIns="61414" rIns="122825" bIns="61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920568" y="6664960"/>
            <a:ext cx="3465248" cy="389468"/>
          </a:xfrm>
          <a:prstGeom prst="rect">
            <a:avLst/>
          </a:prstGeom>
        </p:spPr>
        <p:txBody>
          <a:bodyPr vert="horz" lIns="122825" tIns="61414" rIns="122825" bIns="61414" anchor="ctr" anchorCtr="0"/>
          <a:lstStyle>
            <a:lvl1pPr algn="l" eaLnBrk="1" latinLnBrk="0" hangingPunct="1">
              <a:defRPr kumimoji="0" sz="19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E45A391-747F-4CDE-9677-3A822E7B7F09}" type="datetime1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92063" y="6664960"/>
            <a:ext cx="7043942" cy="389468"/>
          </a:xfrm>
          <a:prstGeom prst="rect">
            <a:avLst/>
          </a:prstGeom>
        </p:spPr>
        <p:txBody>
          <a:bodyPr vert="horz" lIns="122825" tIns="61414" rIns="122825" bIns="61414" anchor="ctr"/>
          <a:lstStyle>
            <a:lvl1pPr algn="r" eaLnBrk="1" latinLnBrk="0" hangingPunct="1">
              <a:defRPr kumimoji="0" sz="19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317413"/>
            <a:ext cx="11880850" cy="34036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" y="1364827"/>
            <a:ext cx="693050" cy="2438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67306" y="1364827"/>
            <a:ext cx="11113545" cy="2438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825" tIns="61414" rIns="122825" bIns="61414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" y="1356363"/>
            <a:ext cx="693050" cy="260773"/>
          </a:xfrm>
          <a:prstGeom prst="rect">
            <a:avLst/>
          </a:prstGeom>
        </p:spPr>
        <p:txBody>
          <a:bodyPr vert="horz" wrap="square" lIns="122825" tIns="61414" rIns="122825" bIns="6141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9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8F5041-4903-4637-B67B-8D6354825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38" r:id="rId2"/>
    <p:sldLayoutId id="2147484043" r:id="rId3"/>
    <p:sldLayoutId id="2147484044" r:id="rId4"/>
    <p:sldLayoutId id="2147484045" r:id="rId5"/>
    <p:sldLayoutId id="2147484039" r:id="rId6"/>
    <p:sldLayoutId id="2147484046" r:id="rId7"/>
    <p:sldLayoutId id="2147484040" r:id="rId8"/>
    <p:sldLayoutId id="2147484047" r:id="rId9"/>
    <p:sldLayoutId id="2147484041" r:id="rId10"/>
    <p:sldLayoutId id="214748404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5pPr>
      <a:lvl6pPr marL="614128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6pPr>
      <a:lvl7pPr marL="1228256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7pPr>
      <a:lvl8pPr marL="1842383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8pPr>
      <a:lvl9pPr marL="2456511" algn="l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Calibri" pitchFamily="32" charset="0"/>
        </a:defRPr>
      </a:lvl9pPr>
    </p:titleStyle>
    <p:bodyStyle>
      <a:lvl1pPr marL="428612" indent="-428612" algn="l" rtl="0" eaLnBrk="0" fontAlgn="base" hangingPunct="0">
        <a:spcBef>
          <a:spcPts val="94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859351" indent="-366771" algn="l" rtl="0" eaLnBrk="0" fontAlgn="base" hangingPunct="0">
        <a:spcBef>
          <a:spcPts val="739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56" indent="-307064" algn="l" rtl="0" eaLnBrk="0" fontAlgn="base" hangingPunct="0">
        <a:spcBef>
          <a:spcPts val="672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383" indent="-307064" algn="l" rtl="0" eaLnBrk="0" fontAlgn="base" hangingPunct="0">
        <a:spcBef>
          <a:spcPts val="537"/>
        </a:spcBef>
        <a:spcAft>
          <a:spcPct val="0"/>
        </a:spcAft>
        <a:buClr>
          <a:srgbClr val="5BD078"/>
        </a:buClr>
        <a:buSzPct val="75000"/>
        <a:buFont typeface="Wingdings" panose="05000000000000000000" pitchFamily="2" charset="2"/>
        <a:buChar char="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511" indent="-307064" algn="l" rtl="0" eaLnBrk="0" fontAlgn="base" hangingPunct="0">
        <a:spcBef>
          <a:spcPts val="537"/>
        </a:spcBef>
        <a:spcAft>
          <a:spcPct val="0"/>
        </a:spcAft>
        <a:buClr>
          <a:srgbClr val="A5D028"/>
        </a:buClr>
        <a:buSzPct val="65000"/>
        <a:buFont typeface="Wingdings" panose="05000000000000000000" pitchFamily="2" charset="2"/>
        <a:buChar char="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988" indent="-3070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93465" indent="-3070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61941" indent="-3070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0417" indent="-3070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14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42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565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706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847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98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913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81725" y="1046110"/>
            <a:ext cx="10143276" cy="498775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ведение </a:t>
            </a:r>
            <a:r>
              <a:rPr lang="ru-RU" dirty="0"/>
              <a:t>обновленных </a:t>
            </a:r>
            <a:r>
              <a:rPr lang="ru-RU" dirty="0" smtClean="0"/>
              <a:t>ФГОС</a:t>
            </a:r>
            <a:br>
              <a:rPr lang="ru-RU" dirty="0" smtClean="0"/>
            </a:br>
            <a:r>
              <a:rPr lang="ru-RU" sz="2700" dirty="0" smtClean="0"/>
              <a:t>(</a:t>
            </a:r>
            <a:r>
              <a:rPr lang="ru-RU" sz="2700" smtClean="0"/>
              <a:t>для учителя </a:t>
            </a:r>
            <a:r>
              <a:rPr lang="ru-RU" sz="2700" dirty="0" smtClean="0"/>
              <a:t>математики)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200" dirty="0" smtClean="0"/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94126" y="502922"/>
            <a:ext cx="9762510" cy="844974"/>
          </a:xfrm>
        </p:spPr>
        <p:txBody>
          <a:bodyPr/>
          <a:lstStyle/>
          <a:p>
            <a:pPr algn="ctr"/>
            <a:r>
              <a:rPr lang="ru-RU" altLang="ru-RU" sz="4800" b="1" dirty="0">
                <a:solidFill>
                  <a:srgbClr val="002060"/>
                </a:solidFill>
              </a:rPr>
              <a:t>Требования к результатам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95809" y="1785392"/>
            <a:ext cx="11130982" cy="453650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	Главной </a:t>
            </a:r>
            <a:r>
              <a:rPr lang="ru-RU" sz="3600" dirty="0"/>
              <a:t>задачей ФГОС третьего </a:t>
            </a:r>
            <a:r>
              <a:rPr lang="ru-RU" sz="3600" dirty="0" smtClean="0"/>
              <a:t>поколения, </a:t>
            </a:r>
            <a:r>
              <a:rPr lang="ru-RU" sz="3600" dirty="0"/>
              <a:t>или обновленных </a:t>
            </a:r>
            <a:r>
              <a:rPr lang="ru-RU" sz="3600" dirty="0" smtClean="0"/>
              <a:t>ФГОС, </a:t>
            </a:r>
            <a:r>
              <a:rPr lang="ru-RU" sz="3600" dirty="0"/>
              <a:t>заявлена конкретизация требований к </a:t>
            </a:r>
            <a:r>
              <a:rPr lang="ru-RU" sz="3600" dirty="0" smtClean="0"/>
              <a:t>обучающимся:</a:t>
            </a:r>
          </a:p>
          <a:p>
            <a:pPr marL="0" indent="0">
              <a:buNone/>
            </a:pPr>
            <a:r>
              <a:rPr lang="ru-RU" sz="3600" dirty="0" smtClean="0"/>
              <a:t> личностным, </a:t>
            </a:r>
            <a:r>
              <a:rPr lang="ru-RU" sz="3600" dirty="0" err="1" smtClean="0"/>
              <a:t>метапредметным</a:t>
            </a:r>
            <a:r>
              <a:rPr lang="ru-RU" sz="3600" dirty="0" smtClean="0"/>
              <a:t>, предметным.</a:t>
            </a:r>
          </a:p>
          <a:p>
            <a:pPr marL="0" indent="0">
              <a:buNone/>
            </a:pPr>
            <a:r>
              <a:rPr lang="ru-RU" sz="3600" dirty="0" smtClean="0"/>
              <a:t>	«</a:t>
            </a:r>
            <a:r>
              <a:rPr lang="ru-RU" sz="3600" dirty="0"/>
              <a:t>Обновленные» ФГОС определяют чёткие требования к предметным результатам по каждой учебной </a:t>
            </a:r>
            <a:r>
              <a:rPr lang="ru-RU" sz="3600" dirty="0" smtClean="0"/>
              <a:t>дисциплине</a:t>
            </a:r>
            <a:endParaRPr lang="ru-RU" altLang="ru-RU" sz="3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825" tIns="61414" rIns="122825" bIns="614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2" charset="0"/>
              </a:defRPr>
            </a:lvl9pPr>
          </a:lstStyle>
          <a:p>
            <a:pPr algn="ctr"/>
            <a:r>
              <a:rPr lang="ru-RU" altLang="ru-RU" sz="4800" b="1">
                <a:solidFill>
                  <a:srgbClr val="002060"/>
                </a:solidFill>
              </a:rPr>
              <a:t>Требования к результатам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7562795"/>
              </p:ext>
            </p:extLst>
          </p:nvPr>
        </p:nvGraphicFramePr>
        <p:xfrm>
          <a:off x="1449526" y="1737387"/>
          <a:ext cx="9543160" cy="529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5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94126" y="502922"/>
            <a:ext cx="9762510" cy="844974"/>
          </a:xfrm>
        </p:spPr>
        <p:txBody>
          <a:bodyPr/>
          <a:lstStyle/>
          <a:p>
            <a:pPr algn="ctr"/>
            <a:r>
              <a:rPr lang="ru-RU" altLang="ru-RU" sz="4800" b="1" dirty="0"/>
              <a:t>Требования к результатам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27856" y="1713384"/>
            <a:ext cx="10513169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/>
                </a:solidFill>
              </a:rPr>
              <a:t>Личностные</a:t>
            </a:r>
            <a:r>
              <a:rPr lang="ru-RU" sz="2800" dirty="0"/>
              <a:t> результаты должны отражать: </a:t>
            </a:r>
          </a:p>
          <a:p>
            <a:pPr marL="0" indent="0">
              <a:buNone/>
            </a:pPr>
            <a:r>
              <a:rPr lang="ru-RU" sz="2800" dirty="0"/>
              <a:t>готовность обучающихся руководствоваться системой позитивных ценностных ориентаций и расширение опыта деятельности на ее основе и в процессе реализации основных направлений воспитательной деятельности, в том числе в части: </a:t>
            </a:r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гражданско-патриотического,</a:t>
            </a:r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 </a:t>
            </a:r>
            <a:r>
              <a:rPr lang="ru-RU" sz="2800" dirty="0"/>
              <a:t>духовно-нравственного, </a:t>
            </a:r>
            <a:endParaRPr lang="ru-RU" sz="2800" dirty="0" smtClean="0"/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эстетического,</a:t>
            </a:r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физического</a:t>
            </a:r>
            <a:r>
              <a:rPr lang="ru-RU" sz="2800" dirty="0"/>
              <a:t>, </a:t>
            </a:r>
            <a:endParaRPr lang="ru-RU" sz="2800" dirty="0" smtClean="0"/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трудового</a:t>
            </a:r>
            <a:r>
              <a:rPr lang="ru-RU" sz="2800" dirty="0"/>
              <a:t>, </a:t>
            </a:r>
            <a:endParaRPr lang="ru-RU" sz="2800" dirty="0" smtClean="0"/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экологического,</a:t>
            </a:r>
          </a:p>
          <a:p>
            <a:pPr marL="903288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6088" algn="l"/>
              </a:tabLst>
            </a:pPr>
            <a:r>
              <a:rPr lang="ru-RU" sz="2800" dirty="0" smtClean="0"/>
              <a:t> </a:t>
            </a:r>
            <a:r>
              <a:rPr lang="ru-RU" sz="2800" dirty="0"/>
              <a:t>ценности научного познания</a:t>
            </a:r>
            <a:endParaRPr lang="ru-RU" alt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94126" y="502922"/>
            <a:ext cx="9762510" cy="844974"/>
          </a:xfrm>
        </p:spPr>
        <p:txBody>
          <a:bodyPr/>
          <a:lstStyle/>
          <a:p>
            <a:pPr algn="ctr"/>
            <a:r>
              <a:rPr lang="ru-RU" altLang="ru-RU" sz="4800" b="1" dirty="0"/>
              <a:t>Требования к результатам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67817" y="1857400"/>
            <a:ext cx="11089232" cy="545260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ru-RU" alt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Calibri" pitchFamily="34" charset="0"/>
              </a:rPr>
              <a:t>Л</a:t>
            </a: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ичностным</a:t>
            </a:r>
            <a:r>
              <a:rPr lang="ru-RU" altLang="ru-RU" sz="2800" dirty="0">
                <a:latin typeface="Calibri" pitchFamily="34" charset="0"/>
              </a:rPr>
              <a:t>, включающим: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осознание российской гражданской идентичности;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готовность обучающихся к саморазвитию; мотивацию к познанию и обучению; самостоятельности и личностному самоопределению;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ценностные установки и социально значимые качества личности;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наличие мотивации к целенаправленной социально значимой деятельности</a:t>
            </a:r>
            <a:endParaRPr lang="ru-RU" alt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849" y="489248"/>
            <a:ext cx="9762510" cy="844974"/>
          </a:xfrm>
        </p:spPr>
        <p:txBody>
          <a:bodyPr/>
          <a:lstStyle/>
          <a:p>
            <a:pPr algn="ctr"/>
            <a:r>
              <a:rPr lang="ru-RU" altLang="ru-RU" sz="4800" b="1" dirty="0"/>
              <a:t>Требования к результатам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23801" y="2001416"/>
            <a:ext cx="11369198" cy="576101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3200" b="1" dirty="0" err="1">
                <a:solidFill>
                  <a:srgbClr val="C00000"/>
                </a:solidFill>
                <a:latin typeface="Calibri" pitchFamily="34" charset="0"/>
              </a:rPr>
              <a:t>Метапредметным</a:t>
            </a:r>
            <a:r>
              <a:rPr lang="ru-RU" altLang="ru-RU" sz="3200" b="1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ru-RU" altLang="ru-RU" sz="3200" dirty="0">
                <a:latin typeface="Calibri" pitchFamily="34" charset="0"/>
              </a:rPr>
              <a:t>включающим:</a:t>
            </a:r>
          </a:p>
          <a:p>
            <a:pPr marL="318592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Calibri" pitchFamily="34" charset="0"/>
              </a:rPr>
              <a:t>универсальные познавательные учебные действия (базовые логические и исследовательские действия, работу с информацией),</a:t>
            </a:r>
          </a:p>
          <a:p>
            <a:pPr marL="318592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Calibri" pitchFamily="34" charset="0"/>
              </a:rPr>
              <a:t>универсальные коммуникативные действия (</a:t>
            </a:r>
            <a:r>
              <a:rPr lang="ru-RU" sz="3200" dirty="0"/>
              <a:t>общение, совместная деятельность, презентация</a:t>
            </a:r>
            <a:r>
              <a:rPr lang="ru-RU" altLang="ru-RU" sz="3200" dirty="0">
                <a:latin typeface="Calibri" pitchFamily="34" charset="0"/>
              </a:rPr>
              <a:t>),</a:t>
            </a:r>
          </a:p>
          <a:p>
            <a:pPr marL="318592" indent="-4572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3200" dirty="0">
                <a:latin typeface="Calibri" pitchFamily="34" charset="0"/>
              </a:rPr>
              <a:t>универсальные регулятивные действия (</a:t>
            </a:r>
            <a:r>
              <a:rPr lang="ru-RU" sz="3200" dirty="0"/>
              <a:t>самоорганизация, само</a:t>
            </a:r>
            <a:r>
              <a:rPr lang="ru-RU" altLang="ru-RU" sz="3200" dirty="0">
                <a:latin typeface="Calibri" pitchFamily="34" charset="0"/>
              </a:rPr>
              <a:t>контроль, </a:t>
            </a:r>
            <a:r>
              <a:rPr lang="ru-RU" altLang="ru-RU" sz="3200" dirty="0">
                <a:latin typeface="Calibri" pitchFamily="34" charset="0"/>
                <a:hlinkClick r:id="rId2" action="ppaction://hlinksldjump"/>
              </a:rPr>
              <a:t>эмоциональный интеллект</a:t>
            </a:r>
            <a:r>
              <a:rPr lang="ru-RU" altLang="ru-RU" sz="3200" dirty="0">
                <a:latin typeface="Calibri" pitchFamily="34" charset="0"/>
              </a:rPr>
              <a:t>, </a:t>
            </a:r>
            <a:r>
              <a:rPr lang="ru-RU" altLang="ru-RU" sz="3200" dirty="0">
                <a:latin typeface="Calibri" pitchFamily="34" charset="0"/>
                <a:hlinkClick r:id="rId3" action="ppaction://hlinksldjump"/>
              </a:rPr>
              <a:t>принятие себя и других</a:t>
            </a:r>
            <a:r>
              <a:rPr lang="ru-RU" altLang="ru-RU" sz="32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50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Познавательные УУД</a:t>
            </a:r>
            <a:endParaRPr lang="ru-RU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79" y="1937544"/>
            <a:ext cx="9689998" cy="526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865" y="201216"/>
            <a:ext cx="10593758" cy="1056640"/>
          </a:xfrm>
        </p:spPr>
        <p:txBody>
          <a:bodyPr/>
          <a:lstStyle/>
          <a:p>
            <a:pPr algn="ctr"/>
            <a:r>
              <a:rPr lang="ru-RU" sz="4000" b="1" dirty="0" smtClean="0"/>
              <a:t>Коммуникативные УУД</a:t>
            </a:r>
            <a:endParaRPr lang="ru-RU" sz="40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1785392"/>
            <a:ext cx="10551048" cy="50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8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Регулятивные УУД</a:t>
            </a:r>
            <a:endParaRPr lang="ru-RU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3" y="1794669"/>
            <a:ext cx="9505055" cy="54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58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Выпускники школы</a:t>
            </a:r>
            <a:endParaRPr lang="ru-RU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3" y="1353344"/>
            <a:ext cx="8109880" cy="56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58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Цели </a:t>
            </a:r>
            <a:r>
              <a:rPr lang="ru-RU" sz="3200" b="1" dirty="0"/>
              <a:t>и особенности изучения учебного предмета “МАТЕМАТИКА”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785" y="1641376"/>
            <a:ext cx="11593288" cy="4795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 smtClean="0"/>
              <a:t>Приоритетными </a:t>
            </a:r>
            <a:r>
              <a:rPr lang="ru-RU" sz="2000" b="1" i="1" dirty="0"/>
              <a:t>целями обучения математике в 5-9 классах являются: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● формирование центральных математических понятий (число, величина, геометрическая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фигура, переменная, вероятность, функция), обеспечивающих преемственность 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перспективность математического образования обучающихся;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● подведение обучающихся на доступном для них уровне к осознанию взаимосвязи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математики и окружающего мира, понимание математики как части общей </a:t>
            </a:r>
            <a:r>
              <a:rPr lang="ru-RU" sz="2000" dirty="0" smtClean="0"/>
              <a:t>культуры человечества;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● развитие интеллектуальных и творческих способностей обучающихся, познавательной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активности</a:t>
            </a:r>
            <a:r>
              <a:rPr lang="ru-RU" sz="2000" dirty="0"/>
              <a:t>, исследовательских умений, критичности мышления, интереса к </a:t>
            </a:r>
            <a:r>
              <a:rPr lang="ru-RU" sz="2000" dirty="0" smtClean="0"/>
              <a:t>изучению математики</a:t>
            </a:r>
            <a:r>
              <a:rPr lang="ru-RU" sz="2000" dirty="0"/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● формирование функциональной математической грамотности: умения распознавать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проявления математических понятий, объектов и закономерностей в реальных жизненных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ситуациях и при изучении других учебных предметов, проявления зависимостей 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закономерностей, формулировать их на языке математики и создавать математические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/>
              <a:t>модели, применять освоенный математический аппарат для решения </a:t>
            </a:r>
            <a:r>
              <a:rPr lang="ru-RU" sz="2000" dirty="0" err="1"/>
              <a:t>практикоориентированных</a:t>
            </a:r>
            <a:r>
              <a:rPr lang="ru-RU" sz="2000" dirty="0"/>
              <a:t> задач, интерпретировать и оценивать полученные результаты.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65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85" y="243840"/>
            <a:ext cx="11593288" cy="1056640"/>
          </a:xfrm>
        </p:spPr>
        <p:txBody>
          <a:bodyPr/>
          <a:lstStyle/>
          <a:p>
            <a:r>
              <a:rPr lang="ru-RU" sz="3200" b="1" dirty="0"/>
              <a:t>Федеральный государственный </a:t>
            </a:r>
            <a:r>
              <a:rPr lang="ru-RU" sz="3200" b="1" dirty="0" smtClean="0"/>
              <a:t>образовательный стандарт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849" y="1713384"/>
            <a:ext cx="10729192" cy="532859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ФГОС</a:t>
            </a:r>
            <a:r>
              <a:rPr lang="ru-RU" sz="2800" dirty="0" smtClean="0"/>
              <a:t> - </a:t>
            </a:r>
            <a:r>
              <a:rPr lang="ru-RU" sz="2800" dirty="0"/>
              <a:t>совокупность обязательных требований </a:t>
            </a:r>
            <a:r>
              <a:rPr lang="ru-RU" sz="2800" dirty="0" smtClean="0"/>
              <a:t>к образованию </a:t>
            </a:r>
            <a:r>
              <a:rPr lang="ru-RU" sz="2800" dirty="0"/>
              <a:t>определенного уровня и (или) </a:t>
            </a:r>
            <a:r>
              <a:rPr lang="ru-RU" sz="2800" dirty="0" smtClean="0"/>
              <a:t>к профессии</a:t>
            </a:r>
            <a:r>
              <a:rPr lang="ru-RU" sz="2800" dirty="0"/>
              <a:t>, специальности и направлению </a:t>
            </a:r>
            <a:r>
              <a:rPr lang="ru-RU" sz="2800" dirty="0" smtClean="0"/>
              <a:t>подготовки, утвержденных </a:t>
            </a:r>
            <a:r>
              <a:rPr lang="ru-RU" sz="2800" dirty="0"/>
              <a:t>федеральным органом </a:t>
            </a:r>
            <a:r>
              <a:rPr lang="ru-RU" sz="2800" dirty="0" smtClean="0"/>
              <a:t>исполнительной власти</a:t>
            </a:r>
            <a:r>
              <a:rPr lang="ru-RU" sz="2800" dirty="0"/>
              <a:t>, осуществляющим функции по выработке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государственной политики и нормативно-правовому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регулированию </a:t>
            </a:r>
            <a:r>
              <a:rPr lang="ru-RU" sz="2800" dirty="0"/>
              <a:t>в сфере образования</a:t>
            </a:r>
            <a:r>
              <a:rPr lang="ru-RU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Основная задача </a:t>
            </a:r>
            <a:r>
              <a:rPr lang="ru-RU" sz="2800" b="1" dirty="0" smtClean="0"/>
              <a:t>ФГОС- </a:t>
            </a:r>
            <a:r>
              <a:rPr lang="ru-RU" sz="2800" dirty="0" smtClean="0"/>
              <a:t>создание </a:t>
            </a:r>
            <a:r>
              <a:rPr lang="ru-RU" sz="2800" dirty="0"/>
              <a:t>единого образовательного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пространства по всей </a:t>
            </a:r>
            <a:r>
              <a:rPr lang="ru-RU" sz="2800" dirty="0" smtClean="0"/>
              <a:t>России, которое обеспечит комфортные условия </a:t>
            </a:r>
            <a:r>
              <a:rPr lang="ru-RU" sz="2800" dirty="0"/>
              <a:t>обучения для детей при переезде </a:t>
            </a:r>
            <a:r>
              <a:rPr lang="ru-RU" sz="2800" dirty="0" smtClean="0"/>
              <a:t>в другой </a:t>
            </a:r>
            <a:r>
              <a:rPr lang="ru-RU" sz="2800" dirty="0"/>
              <a:t>город </a:t>
            </a:r>
            <a:r>
              <a:rPr lang="ru-RU" sz="2800" dirty="0" smtClean="0"/>
              <a:t>или </a:t>
            </a:r>
            <a:r>
              <a:rPr lang="ru-RU" sz="2800" dirty="0"/>
              <a:t>при </a:t>
            </a:r>
            <a:r>
              <a:rPr lang="ru-RU" sz="2800" dirty="0" smtClean="0"/>
              <a:t>переходе на </a:t>
            </a:r>
            <a:r>
              <a:rPr lang="ru-RU" sz="2800" dirty="0"/>
              <a:t>семейное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2430721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Выводы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	</a:t>
            </a:r>
            <a:endParaRPr lang="ru-RU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	</a:t>
            </a:r>
            <a:r>
              <a:rPr lang="ru-RU" sz="2800" dirty="0" smtClean="0"/>
              <a:t>Обновлённые </a:t>
            </a:r>
            <a:r>
              <a:rPr lang="ru-RU" sz="2800" dirty="0"/>
              <a:t>ФГОС описывают систему требований к условиям </a:t>
            </a:r>
            <a:r>
              <a:rPr lang="ru-RU" sz="2800" dirty="0" smtClean="0"/>
              <a:t>реализации общеобразовательных </a:t>
            </a:r>
            <a:r>
              <a:rPr lang="ru-RU" sz="2800" dirty="0"/>
              <a:t>программ, соблюдение которых обеспечивает равенство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возможностей получения качественного образования для всех </a:t>
            </a:r>
            <a:r>
              <a:rPr lang="ru-RU" sz="2800" dirty="0" smtClean="0"/>
              <a:t>детей независимо </a:t>
            </a:r>
            <a:r>
              <a:rPr lang="ru-RU" sz="2800" dirty="0"/>
              <a:t>от места жительства и дохода семьи</a:t>
            </a:r>
            <a:r>
              <a:rPr lang="ru-RU" sz="2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 Благодаря обновлённым стандартам </a:t>
            </a:r>
            <a:r>
              <a:rPr lang="ru-RU" sz="2800" dirty="0"/>
              <a:t>школьники получат больше возможностей для того, </a:t>
            </a:r>
            <a:r>
              <a:rPr lang="ru-RU" sz="2800" dirty="0" smtClean="0"/>
              <a:t>чтобы заниматься </a:t>
            </a:r>
            <a:r>
              <a:rPr lang="ru-RU" sz="2800" dirty="0"/>
              <a:t>наукой, проводить исследования, используя </a:t>
            </a:r>
            <a:r>
              <a:rPr lang="ru-RU" sz="2800" dirty="0" smtClean="0"/>
              <a:t>передовое оборудование</a:t>
            </a:r>
            <a:r>
              <a:rPr lang="ru-RU" sz="2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22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849" y="0"/>
            <a:ext cx="10593758" cy="1056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1589436"/>
            <a:ext cx="10513168" cy="563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29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Этапы введения  обновленных ФГОС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833" y="1713384"/>
            <a:ext cx="10593758" cy="4795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17" y="1713384"/>
            <a:ext cx="992646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4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ru-RU" sz="3600" b="1" dirty="0" smtClean="0">
                <a:latin typeface="Roboto" panose="020B0604020202020204" charset="0"/>
                <a:ea typeface="Roboto" panose="020B0604020202020204" charset="0"/>
              </a:rPr>
            </a:br>
            <a:r>
              <a:rPr lang="ru-RU" sz="3600" b="1" dirty="0" smtClean="0">
                <a:latin typeface="Roboto" panose="020B0604020202020204" charset="0"/>
                <a:ea typeface="Roboto" panose="020B0604020202020204" charset="0"/>
              </a:rPr>
              <a:t>Учебная нагрузка по классам</a:t>
            </a:r>
            <a:r>
              <a:rPr lang="ru-RU" sz="3600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ru-RU" sz="3600" dirty="0">
                <a:latin typeface="Roboto" panose="020B0604020202020204" charset="0"/>
                <a:ea typeface="Roboto" panose="020B0604020202020204" charset="0"/>
              </a:rPr>
            </a:b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4" y="1809786"/>
            <a:ext cx="10915279" cy="472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30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57" y="-86816"/>
            <a:ext cx="10593758" cy="504056"/>
          </a:xfrm>
        </p:spPr>
        <p:txBody>
          <a:bodyPr/>
          <a:lstStyle/>
          <a:p>
            <a:pPr algn="ctr"/>
            <a:r>
              <a:rPr lang="ru-RU" sz="2800" b="1" dirty="0"/>
              <a:t>Примерный учебный план </a:t>
            </a:r>
            <a:r>
              <a:rPr lang="ru-RU" sz="2800" b="1" dirty="0" smtClean="0"/>
              <a:t>ООО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5061592"/>
              </p:ext>
            </p:extLst>
          </p:nvPr>
        </p:nvGraphicFramePr>
        <p:xfrm>
          <a:off x="251793" y="417240"/>
          <a:ext cx="11233249" cy="7181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24336"/>
                <a:gridCol w="2646297"/>
                <a:gridCol w="918101"/>
                <a:gridCol w="918101"/>
                <a:gridCol w="918101"/>
                <a:gridCol w="918101"/>
                <a:gridCol w="945106"/>
                <a:gridCol w="945106"/>
              </a:tblGrid>
              <a:tr h="157319"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Предметные области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Учебные предметы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 gridSpan="5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часов в неделю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Всего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VIII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IX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73">
                <a:tc gridSpan="8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Обязательная часть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319">
                <a:tc rowSpan="2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и литература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Иностранный язык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rowSpan="5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 информатика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Алгебра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Геометрия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314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500"/>
                        </a:spcAft>
                      </a:pPr>
                      <a:r>
                        <a:rPr lang="ru-RU" sz="1600" dirty="0">
                          <a:effectLst/>
                        </a:rPr>
                        <a:t>Вероятность и статистика</a:t>
                      </a:r>
                      <a:endParaRPr lang="ru-RU" sz="1600" dirty="0">
                        <a:effectLst/>
                        <a:latin typeface="SchoolBookSanPin"/>
                        <a:ea typeface="Calibri"/>
                        <a:cs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row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Общественно-научные предметы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row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Естественнонаучные предметы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 rowSpan="2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Искусство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314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Изобразительное искусство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Технология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629279">
                <a:tc rowSpan="2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культура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и основы безопасности жизнедеятельности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Основы безопасности жизнедеятельности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314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культура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157319"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Итого: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147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314640">
                <a:tc gridSpan="2">
                  <a:txBody>
                    <a:bodyPr/>
                    <a:lstStyle/>
                    <a:p>
                      <a:pPr indent="-2266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>
                          <a:effectLst/>
                        </a:rPr>
                        <a:t>Часть, формируемая участниками образовательных отношений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5461" marR="55461" marT="0" marB="0" anchor="ctr"/>
                </a:tc>
              </a:tr>
              <a:tr h="471959">
                <a:tc gridSpan="2"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Максимально допустимая недельная нагрузка при шестидневной учебной неделе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163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461" marR="554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Основные нововведения: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793" y="1497360"/>
            <a:ext cx="11161241" cy="5263088"/>
          </a:xfrm>
        </p:spPr>
        <p:txBody>
          <a:bodyPr/>
          <a:lstStyle/>
          <a:p>
            <a:pPr marL="265113" indent="-265113">
              <a:buNone/>
            </a:pPr>
            <a:endParaRPr lang="ru-RU" sz="2400" dirty="0" smtClean="0"/>
          </a:p>
          <a:p>
            <a:pPr marL="265113" indent="-265113">
              <a:buNone/>
            </a:pPr>
            <a:r>
              <a:rPr lang="ru-RU" sz="2400" dirty="0" smtClean="0"/>
              <a:t>1. </a:t>
            </a:r>
            <a:r>
              <a:rPr lang="ru-RU" sz="2000" dirty="0" smtClean="0"/>
              <a:t>После </a:t>
            </a:r>
            <a:r>
              <a:rPr lang="ru-RU" sz="2000" dirty="0"/>
              <a:t>1 сентября 2022 года школам запрещено принимать детей на обучение в 1-й </a:t>
            </a:r>
            <a:r>
              <a:rPr lang="ru-RU" sz="2000" dirty="0" smtClean="0"/>
              <a:t>и 5-й класс </a:t>
            </a:r>
            <a:r>
              <a:rPr lang="ru-RU" sz="2000" dirty="0"/>
              <a:t>по старому </a:t>
            </a:r>
            <a:r>
              <a:rPr lang="ru-RU" sz="2000" dirty="0" smtClean="0"/>
              <a:t>ФГОС.							 </a:t>
            </a:r>
          </a:p>
          <a:p>
            <a:pPr marL="0" indent="0">
              <a:buNone/>
            </a:pPr>
            <a:r>
              <a:rPr lang="ru-RU" sz="2000" dirty="0" smtClean="0"/>
              <a:t>2. Изменен </a:t>
            </a:r>
            <a:r>
              <a:rPr lang="ru-RU" sz="2000" dirty="0"/>
              <a:t>объем аудиторной нагрузки в НОО и ООО. </a:t>
            </a:r>
            <a:endParaRPr lang="ru-RU" sz="2000" dirty="0" smtClean="0"/>
          </a:p>
          <a:p>
            <a:pPr marL="265113" indent="-265113">
              <a:spcBef>
                <a:spcPts val="0"/>
              </a:spcBef>
              <a:buNone/>
            </a:pPr>
            <a:r>
              <a:rPr lang="ru-RU" sz="2000" dirty="0"/>
              <a:t>3</a:t>
            </a:r>
            <a:r>
              <a:rPr lang="ru-RU" sz="2000" dirty="0" smtClean="0"/>
              <a:t>. </a:t>
            </a:r>
            <a:r>
              <a:rPr lang="ru-RU" sz="2000" dirty="0"/>
              <a:t>Подробно указан перечень предметных и </a:t>
            </a:r>
            <a:r>
              <a:rPr lang="ru-RU" sz="2000" dirty="0" err="1"/>
              <a:t>межпредметных</a:t>
            </a:r>
            <a:r>
              <a:rPr lang="ru-RU" sz="2000" dirty="0"/>
              <a:t> навыков, </a:t>
            </a:r>
            <a:r>
              <a:rPr lang="ru-RU" sz="2000" dirty="0" smtClean="0"/>
              <a:t>которыми     </a:t>
            </a:r>
            <a:r>
              <a:rPr lang="ru-RU" sz="2000" dirty="0"/>
              <a:t>должен обладать ученик в рамках каждой дисциплины (уметь доказать</a:t>
            </a:r>
            <a:r>
              <a:rPr lang="ru-RU" sz="2000" dirty="0" smtClean="0"/>
              <a:t>,    </a:t>
            </a:r>
            <a:r>
              <a:rPr lang="ru-RU" sz="2000" dirty="0"/>
              <a:t>интерпретировать, оперировать понятиями, решать задачи).</a:t>
            </a:r>
            <a:endParaRPr lang="ru-RU" sz="2000" dirty="0" smtClean="0"/>
          </a:p>
          <a:p>
            <a:pPr marL="265113" indent="-265113">
              <a:buNone/>
            </a:pPr>
            <a:r>
              <a:rPr lang="ru-RU" sz="2000" dirty="0" smtClean="0"/>
              <a:t>4. Новые </a:t>
            </a:r>
            <a:r>
              <a:rPr lang="ru-RU" sz="2000" dirty="0"/>
              <a:t>стандарты требуют, чтобы содержание ООП ООО было вариативным. </a:t>
            </a:r>
            <a:r>
              <a:rPr lang="ru-RU" sz="2000" dirty="0" smtClean="0"/>
              <a:t>Школы должны </a:t>
            </a:r>
            <a:r>
              <a:rPr lang="ru-RU" sz="2000" dirty="0"/>
              <a:t>ориентироваться на потребности учеников и предлагать им различные варианты программ в рамках одного уровня образования. </a:t>
            </a:r>
            <a:endParaRPr lang="ru-RU" sz="2000" dirty="0" smtClean="0"/>
          </a:p>
          <a:p>
            <a:pPr marL="265113" indent="-265113">
              <a:buNone/>
            </a:pPr>
            <a:r>
              <a:rPr lang="ru-RU" sz="2000" dirty="0" smtClean="0"/>
              <a:t>5. Учителя </a:t>
            </a:r>
            <a:r>
              <a:rPr lang="ru-RU" sz="2000" dirty="0"/>
              <a:t>смогут обучать учеников в соответствии с их способностями и запросами </a:t>
            </a:r>
            <a:r>
              <a:rPr lang="ru-RU" sz="2000" dirty="0" smtClean="0"/>
              <a:t> с учетом  </a:t>
            </a:r>
            <a:r>
              <a:rPr lang="ru-RU" sz="2000" dirty="0"/>
              <a:t>требования к предметным   </a:t>
            </a:r>
            <a:r>
              <a:rPr lang="ru-RU" sz="2000" dirty="0" smtClean="0"/>
              <a:t>результатам.</a:t>
            </a:r>
          </a:p>
          <a:p>
            <a:pPr marL="265113" indent="-265113">
              <a:buNone/>
            </a:pPr>
            <a:r>
              <a:rPr lang="ru-RU" sz="2000" dirty="0" smtClean="0"/>
              <a:t>6. </a:t>
            </a:r>
            <a:r>
              <a:rPr lang="ru-RU" sz="2000" dirty="0"/>
              <a:t>Расписан формат работы в рамках каждого предмета для развития этих навыков (проведение лабораторных работ, внеурочной </a:t>
            </a:r>
            <a:r>
              <a:rPr lang="ru-RU" sz="2000" dirty="0" smtClean="0"/>
              <a:t>деятельности).</a:t>
            </a:r>
            <a:endParaRPr lang="ru-RU" sz="2000" dirty="0"/>
          </a:p>
          <a:p>
            <a:pPr marL="265113" indent="-265113">
              <a:buNone/>
            </a:pPr>
            <a:endParaRPr lang="ru-RU" sz="2000" dirty="0"/>
          </a:p>
          <a:p>
            <a:pPr marL="265113" indent="-265113">
              <a:buNone/>
            </a:pPr>
            <a:endParaRPr lang="ru-RU" sz="2400" dirty="0"/>
          </a:p>
          <a:p>
            <a:pPr marL="265113" indent="-265113">
              <a:spcBef>
                <a:spcPts val="0"/>
              </a:spcBef>
              <a:buNone/>
            </a:pPr>
            <a:r>
              <a:rPr lang="ru-RU" sz="2400" dirty="0" smtClean="0"/>
              <a:t>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8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Основные нововведения: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801" y="1713384"/>
            <a:ext cx="11449272" cy="4896544"/>
          </a:xfrm>
        </p:spPr>
        <p:txBody>
          <a:bodyPr/>
          <a:lstStyle/>
          <a:p>
            <a:pPr marL="265113" indent="-265113">
              <a:spcBef>
                <a:spcPts val="0"/>
              </a:spcBef>
              <a:buNone/>
            </a:pPr>
            <a:endParaRPr lang="ru-RU" sz="2400" dirty="0"/>
          </a:p>
          <a:p>
            <a:pPr marL="265113" indent="-265113">
              <a:spcBef>
                <a:spcPts val="0"/>
              </a:spcBef>
              <a:buNone/>
            </a:pPr>
            <a:r>
              <a:rPr lang="ru-RU" sz="2000" dirty="0" smtClean="0"/>
              <a:t>7. Зафиксированы </a:t>
            </a:r>
            <a:r>
              <a:rPr lang="ru-RU" sz="2000" dirty="0"/>
              <a:t>контрольные точки с конкретными результатами </a:t>
            </a:r>
            <a:r>
              <a:rPr lang="ru-RU" sz="2000" dirty="0" smtClean="0"/>
              <a:t>учеников    (</a:t>
            </a:r>
            <a:r>
              <a:rPr lang="ru-RU" sz="2000" dirty="0"/>
              <a:t>сочинение на 300 слов, словарный запас из 70 новых слов ежегодно и </a:t>
            </a:r>
            <a:r>
              <a:rPr lang="ru-RU" sz="2000" dirty="0" smtClean="0"/>
              <a:t>т.п.).</a:t>
            </a:r>
            <a:endParaRPr lang="ru-RU" sz="2000" dirty="0"/>
          </a:p>
          <a:p>
            <a:pPr marL="265113" indent="-265113">
              <a:spcBef>
                <a:spcPts val="0"/>
              </a:spcBef>
              <a:buNone/>
            </a:pPr>
            <a:r>
              <a:rPr lang="ru-RU" sz="2000" dirty="0" smtClean="0"/>
              <a:t>8. Строго </a:t>
            </a:r>
            <a:r>
              <a:rPr lang="ru-RU" sz="2000" dirty="0"/>
              <a:t>обозначено, какие темы должны освоить дети в определённый </a:t>
            </a:r>
            <a:r>
              <a:rPr lang="ru-RU" sz="2000" dirty="0" smtClean="0"/>
              <a:t>год  обучения</a:t>
            </a:r>
            <a:r>
              <a:rPr lang="ru-RU" sz="2000" dirty="0"/>
              <a:t>. Содержание тем по новому ФГОС не рекомендовано менять </a:t>
            </a:r>
            <a:r>
              <a:rPr lang="ru-RU" sz="2000" dirty="0" smtClean="0"/>
              <a:t>местами    (</a:t>
            </a:r>
            <a:r>
              <a:rPr lang="ru-RU" sz="2000" dirty="0"/>
              <a:t>ранее это допускалось</a:t>
            </a:r>
            <a:r>
              <a:rPr lang="ru-RU" sz="2000" dirty="0" smtClean="0"/>
              <a:t>).</a:t>
            </a:r>
          </a:p>
          <a:p>
            <a:pPr marL="265113" indent="-265113">
              <a:spcBef>
                <a:spcPts val="0"/>
              </a:spcBef>
              <a:buNone/>
            </a:pPr>
            <a:r>
              <a:rPr lang="ru-RU" sz="2000" dirty="0" smtClean="0"/>
              <a:t>9. На </a:t>
            </a:r>
            <a:r>
              <a:rPr lang="ru-RU" sz="2000" dirty="0"/>
              <a:t>уровне ООО установили требования к предметным результатам при углубленном изучении </a:t>
            </a:r>
            <a:r>
              <a:rPr lang="ru-RU" sz="2000" dirty="0" smtClean="0"/>
              <a:t>«</a:t>
            </a:r>
            <a:r>
              <a:rPr lang="ru-RU" sz="2000" dirty="0"/>
              <a:t>Математика», включая курсы «Алгебра», «Геометрия», «Вероятность и статистика»; «Информатика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265113" indent="-265113">
              <a:spcBef>
                <a:spcPts val="0"/>
              </a:spcBef>
              <a:buNone/>
            </a:pPr>
            <a:r>
              <a:rPr lang="ru-RU" sz="2000" dirty="0"/>
              <a:t>10. Школьники начнут изучать финансовую грамотность в рамках учебных предметов с младших классов </a:t>
            </a:r>
            <a:r>
              <a:rPr lang="ru-RU" sz="2000" dirty="0" smtClean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/>
              <a:t>Предметные </a:t>
            </a:r>
            <a:r>
              <a:rPr lang="ru-RU" sz="2000" dirty="0"/>
              <a:t>результаты в новых ФГОС не согласовываются с требованиями концепций преподавания физики, астрономии. Поэтому учителям придется в своих рабочих программах одновременно учитывать и требования </a:t>
            </a:r>
            <a:r>
              <a:rPr lang="ru-RU" sz="2000" dirty="0" smtClean="0"/>
              <a:t>ФГОС и </a:t>
            </a:r>
            <a:r>
              <a:rPr lang="ru-RU" sz="2000" dirty="0"/>
              <a:t>требования концепции</a:t>
            </a:r>
          </a:p>
          <a:p>
            <a:pPr marL="265113" indent="-265113">
              <a:spcBef>
                <a:spcPts val="0"/>
              </a:spcBef>
              <a:buNone/>
            </a:pPr>
            <a:endParaRPr lang="ru-RU" sz="2000" dirty="0"/>
          </a:p>
          <a:p>
            <a:pPr marL="361950" indent="-361950">
              <a:spcBef>
                <a:spcPts val="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192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1464797"/>
              </p:ext>
            </p:extLst>
          </p:nvPr>
        </p:nvGraphicFramePr>
        <p:xfrm>
          <a:off x="251794" y="1711502"/>
          <a:ext cx="11089232" cy="544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7289"/>
                <a:gridCol w="7571943"/>
              </a:tblGrid>
              <a:tr h="490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Сравнение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Старый ФГОС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Новый </a:t>
                      </a:r>
                      <a:r>
                        <a:rPr lang="ru-RU" sz="1600" b="1" dirty="0">
                          <a:effectLst/>
                        </a:rPr>
                        <a:t>ФГОС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240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Использование различных </a:t>
                      </a:r>
                      <a:r>
                        <a:rPr lang="ru-RU" sz="1400" dirty="0">
                          <a:effectLst/>
                        </a:rPr>
                        <a:t>образовательные технологии.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350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Деление учеников</a:t>
                      </a:r>
                      <a:r>
                        <a:rPr lang="ru-RU" sz="1800" b="1" baseline="0" dirty="0" smtClean="0">
                          <a:effectLst/>
                        </a:rPr>
                        <a:t> на группы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разрешают организовать образовательную деятельность при помощи деления на группы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3104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Информационно-образовательная среда</a:t>
                      </a:r>
                      <a:r>
                        <a:rPr lang="ru-RU" sz="1600" b="1" dirty="0" smtClean="0"/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доступ к информационным </a:t>
                      </a:r>
                      <a:r>
                        <a:rPr lang="ru-RU" sz="1400" dirty="0" err="1" smtClean="0">
                          <a:effectLst/>
                        </a:rPr>
                        <a:t>интернет-ресурсам</a:t>
                      </a:r>
                      <a:r>
                        <a:rPr lang="ru-RU" sz="1400" dirty="0" smtClean="0">
                          <a:effectLst/>
                        </a:rPr>
                        <a:t>, коллекциям </a:t>
                      </a:r>
                      <a:r>
                        <a:rPr lang="ru-RU" sz="1400" dirty="0" err="1" smtClean="0">
                          <a:effectLst/>
                        </a:rPr>
                        <a:t>медиаресурсов</a:t>
                      </a:r>
                      <a:r>
                        <a:rPr lang="ru-RU" sz="1400" dirty="0" smtClean="0">
                          <a:effectLst/>
                        </a:rPr>
                        <a:t> в школьной библиотеке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доступ к информационно образовательной среде должен быть у каждого ученика и родителя в течение всего периода 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350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Оснащение кабинетов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общие требования к оснащению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кабинетов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требования к оснащению кабинетов по отдельным предметным областям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350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Психолого-педагогические условия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акцент сделан на социально-психологической адаптации к школе, описан порядок, по которому следует проводить </a:t>
                      </a:r>
                      <a:r>
                        <a:rPr lang="ru-RU" sz="1400" dirty="0" err="1" smtClean="0"/>
                        <a:t>психологопедагогическое</a:t>
                      </a:r>
                      <a:r>
                        <a:rPr lang="ru-RU" sz="1400" dirty="0" smtClean="0"/>
                        <a:t> сопровождение участников образовательных отношений</a:t>
                      </a:r>
                      <a:endParaRPr lang="ru-RU" sz="1400" dirty="0"/>
                    </a:p>
                  </a:txBody>
                  <a:tcPr marL="60111" marR="60111" marT="0" marB="0"/>
                </a:tc>
              </a:tr>
              <a:tr h="284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Повышение квалификации педагогов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реже чем раз в три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может раз в три года и обязан систематически повышать квалификацию</a:t>
                      </a:r>
                      <a:endParaRPr lang="ru-RU" sz="1400" dirty="0"/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246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3610</TotalTime>
  <Words>783</Words>
  <Application>Microsoft Office PowerPoint</Application>
  <PresentationFormat>Произвольный</PresentationFormat>
  <Paragraphs>278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  ведение обновленных ФГОС (для учителя математики)    2022</vt:lpstr>
      <vt:lpstr>Федеральный государственный образовательный стандарт </vt:lpstr>
      <vt:lpstr>Презентация PowerPoint</vt:lpstr>
      <vt:lpstr>Этапы введения  обновленных ФГОС </vt:lpstr>
      <vt:lpstr> Учебная нагрузка по классам </vt:lpstr>
      <vt:lpstr>Примерный учебный план ООО</vt:lpstr>
      <vt:lpstr>Основные нововведения:</vt:lpstr>
      <vt:lpstr>Основные нововведения:</vt:lpstr>
      <vt:lpstr>Презентация PowerPoint</vt:lpstr>
      <vt:lpstr>Требования к результатам</vt:lpstr>
      <vt:lpstr>Требования к результатам</vt:lpstr>
      <vt:lpstr>Требования к результатам</vt:lpstr>
      <vt:lpstr>Требования к результатам</vt:lpstr>
      <vt:lpstr>Требования к результатам</vt:lpstr>
      <vt:lpstr>Познавательные УУД</vt:lpstr>
      <vt:lpstr>Коммуникативные УУД</vt:lpstr>
      <vt:lpstr>Регулятивные УУД</vt:lpstr>
      <vt:lpstr>Выпускники школы</vt:lpstr>
      <vt:lpstr>  Цели и особенности изучения учебного предмета “МАТЕМАТИКА” 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Helga</dc:creator>
  <cp:lastModifiedBy>Пользователь</cp:lastModifiedBy>
  <cp:revision>299</cp:revision>
  <cp:lastPrinted>2021-03-28T16:25:39Z</cp:lastPrinted>
  <dcterms:created xsi:type="dcterms:W3CDTF">2013-02-09T18:38:59Z</dcterms:created>
  <dcterms:modified xsi:type="dcterms:W3CDTF">2022-10-07T07:26:46Z</dcterms:modified>
</cp:coreProperties>
</file>