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1045" r:id="rId4"/>
    <p:sldId id="1062" r:id="rId5"/>
    <p:sldId id="1063" r:id="rId6"/>
    <p:sldId id="1047" r:id="rId7"/>
    <p:sldId id="1048" r:id="rId8"/>
    <p:sldId id="1058" r:id="rId9"/>
    <p:sldId id="1057" r:id="rId10"/>
    <p:sldId id="1059" r:id="rId11"/>
    <p:sldId id="1050" r:id="rId12"/>
    <p:sldId id="1052" r:id="rId13"/>
    <p:sldId id="1046" r:id="rId14"/>
    <p:sldId id="988" r:id="rId15"/>
    <p:sldId id="1064" r:id="rId16"/>
    <p:sldId id="1065" r:id="rId17"/>
    <p:sldId id="1056" r:id="rId18"/>
    <p:sldId id="1067" r:id="rId19"/>
    <p:sldId id="1072" r:id="rId20"/>
    <p:sldId id="1068" r:id="rId21"/>
    <p:sldId id="1069" r:id="rId22"/>
    <p:sldId id="1071" r:id="rId23"/>
    <p:sldId id="1070" r:id="rId24"/>
    <p:sldId id="994" r:id="rId25"/>
    <p:sldId id="997" r:id="rId26"/>
    <p:sldId id="1066" r:id="rId27"/>
    <p:sldId id="1044" r:id="rId28"/>
    <p:sldId id="1055" r:id="rId29"/>
    <p:sldId id="1054" r:id="rId30"/>
  </p:sldIdLst>
  <p:sldSz cx="11880850" cy="7164388"/>
  <p:notesSz cx="6797675" cy="9926638"/>
  <p:defaultTextStyle>
    <a:defPPr>
      <a:defRPr lang="ru-RU"/>
    </a:defPPr>
    <a:lvl1pPr marL="0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44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487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31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974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19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463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05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950" algn="l" defTabSz="10424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  <p:cmAuthor id="1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E9B"/>
    <a:srgbClr val="99FFCC"/>
    <a:srgbClr val="FFDFF7"/>
    <a:srgbClr val="FF99CC"/>
    <a:srgbClr val="FFFFCC"/>
    <a:srgbClr val="FFFF99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5" autoAdjust="0"/>
    <p:restoredTop sz="82616" autoAdjust="0"/>
  </p:normalViewPr>
  <p:slideViewPr>
    <p:cSldViewPr>
      <p:cViewPr varScale="1">
        <p:scale>
          <a:sx n="76" d="100"/>
          <a:sy n="76" d="100"/>
        </p:scale>
        <p:origin x="-619" y="-86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76"/>
    </p:cViewPr>
  </p:sorterViewPr>
  <p:notesViewPr>
    <p:cSldViewPr>
      <p:cViewPr>
        <p:scale>
          <a:sx n="90" d="100"/>
          <a:sy n="90" d="100"/>
        </p:scale>
        <p:origin x="-1784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Реализация</a:t>
            </a:r>
            <a:r>
              <a:rPr lang="ru-RU" sz="2400" baseline="0" dirty="0"/>
              <a:t> ОУ Курортного района направления </a:t>
            </a:r>
            <a:endParaRPr lang="ru-RU" sz="2400" baseline="0" dirty="0" smtClean="0"/>
          </a:p>
          <a:p>
            <a:pPr>
              <a:defRPr/>
            </a:pPr>
            <a:r>
              <a:rPr lang="ru-RU" sz="2400" baseline="0" dirty="0" smtClean="0"/>
              <a:t>"</a:t>
            </a:r>
            <a:r>
              <a:rPr lang="ru-RU" sz="2400" baseline="0" dirty="0"/>
              <a:t>финансовая грамотность"</a:t>
            </a:r>
            <a:endParaRPr lang="ru-RU" sz="2400" dirty="0"/>
          </a:p>
        </c:rich>
      </c:tx>
      <c:layout>
        <c:manualLayout>
          <c:xMode val="edge"/>
          <c:yMode val="edge"/>
          <c:x val="0.11866613058846724"/>
          <c:y val="2.36452869702035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Лист1!$C$6</c:f>
              <c:strCache>
                <c:ptCount val="1"/>
                <c:pt idx="0">
                  <c:v>Кол-во ОУ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/>
                      <a:t>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Лист1!$B$7:$B$12</c:f>
              <c:strCache>
                <c:ptCount val="6"/>
                <c:pt idx="0">
                  <c:v>Отдельный предмет</c:v>
                </c:pt>
                <c:pt idx="1">
                  <c:v>Модуль в предмете обществознание</c:v>
                </c:pt>
                <c:pt idx="2">
                  <c:v>Модуль в предмете экономика</c:v>
                </c:pt>
                <c:pt idx="3">
                  <c:v>Модуль в предмете окружающий мир</c:v>
                </c:pt>
                <c:pt idx="4">
                  <c:v>Модуль в предмете математика</c:v>
                </c:pt>
                <c:pt idx="5">
                  <c:v>В рамках внеурочной деятельности</c:v>
                </c:pt>
              </c:strCache>
            </c:strRef>
          </c:cat>
          <c:val>
            <c:numRef>
              <c:f>Лист1!$C$7:$C$12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4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09622360835583"/>
          <c:y val="0.24578584438037732"/>
          <c:w val="0.35096450819302638"/>
          <c:h val="0.4664003345284716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96199-F39E-4CBD-B4F9-E20BC9FD01B5}" type="doc">
      <dgm:prSet loTypeId="urn:microsoft.com/office/officeart/2005/8/layout/hProcess3" loCatId="process" qsTypeId="urn:microsoft.com/office/officeart/2005/8/quickstyle/simple1" qsCatId="simple" csTypeId="urn:microsoft.com/office/officeart/2005/8/colors/accent2_2" csCatId="accent2" phldr="1"/>
      <dgm:spPr/>
    </dgm:pt>
    <dgm:pt modelId="{226CB263-6A1C-4ADB-AF5F-39C2DA61E10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Знания, ценности</a:t>
          </a:r>
          <a:endParaRPr lang="ru-RU" b="1" dirty="0">
            <a:solidFill>
              <a:schemeClr val="bg1"/>
            </a:solidFill>
          </a:endParaRPr>
        </a:p>
      </dgm:t>
    </dgm:pt>
    <dgm:pt modelId="{8CA4D42A-9439-4B78-9AF5-4467647F8D10}" type="parTrans" cxnId="{2A95E922-7F6E-4C95-9BAA-9C59F62073F4}">
      <dgm:prSet/>
      <dgm:spPr/>
      <dgm:t>
        <a:bodyPr/>
        <a:lstStyle/>
        <a:p>
          <a:endParaRPr lang="ru-RU"/>
        </a:p>
      </dgm:t>
    </dgm:pt>
    <dgm:pt modelId="{C8CF9C15-CA65-4AED-BFC4-24F4BFBD43CE}" type="sibTrans" cxnId="{2A95E922-7F6E-4C95-9BAA-9C59F62073F4}">
      <dgm:prSet/>
      <dgm:spPr/>
      <dgm:t>
        <a:bodyPr/>
        <a:lstStyle/>
        <a:p>
          <a:endParaRPr lang="ru-RU"/>
        </a:p>
      </dgm:t>
    </dgm:pt>
    <dgm:pt modelId="{DE978E56-19A8-4B86-AE2A-6619648A05C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умения </a:t>
          </a:r>
          <a:endParaRPr lang="ru-RU" b="1" dirty="0">
            <a:solidFill>
              <a:schemeClr val="bg1"/>
            </a:solidFill>
          </a:endParaRPr>
        </a:p>
      </dgm:t>
    </dgm:pt>
    <dgm:pt modelId="{3C60F3F7-2172-41FB-9C8E-22B183881F6A}" type="parTrans" cxnId="{EB310910-C7F6-4798-AE73-37C0893DF9F5}">
      <dgm:prSet/>
      <dgm:spPr/>
      <dgm:t>
        <a:bodyPr/>
        <a:lstStyle/>
        <a:p>
          <a:endParaRPr lang="ru-RU"/>
        </a:p>
      </dgm:t>
    </dgm:pt>
    <dgm:pt modelId="{935B2D3F-A65D-4F1C-AB28-A7BD55F2F6EC}" type="sibTrans" cxnId="{EB310910-C7F6-4798-AE73-37C0893DF9F5}">
      <dgm:prSet/>
      <dgm:spPr/>
      <dgm:t>
        <a:bodyPr/>
        <a:lstStyle/>
        <a:p>
          <a:endParaRPr lang="ru-RU"/>
        </a:p>
      </dgm:t>
    </dgm:pt>
    <dgm:pt modelId="{7724F6F3-C245-4090-AAFC-39C261110C3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компетенции</a:t>
          </a:r>
          <a:endParaRPr lang="ru-RU" b="1" dirty="0">
            <a:solidFill>
              <a:schemeClr val="bg1"/>
            </a:solidFill>
          </a:endParaRPr>
        </a:p>
      </dgm:t>
    </dgm:pt>
    <dgm:pt modelId="{965E2D01-04AF-449B-B956-E82467AA5A2C}" type="parTrans" cxnId="{2846CE62-C00C-4FC2-82FD-0B78BB832C2E}">
      <dgm:prSet/>
      <dgm:spPr/>
      <dgm:t>
        <a:bodyPr/>
        <a:lstStyle/>
        <a:p>
          <a:endParaRPr lang="ru-RU"/>
        </a:p>
      </dgm:t>
    </dgm:pt>
    <dgm:pt modelId="{B874F6EE-1CE3-4FED-969A-7C473DEACDDC}" type="sibTrans" cxnId="{2846CE62-C00C-4FC2-82FD-0B78BB832C2E}">
      <dgm:prSet/>
      <dgm:spPr/>
      <dgm:t>
        <a:bodyPr/>
        <a:lstStyle/>
        <a:p>
          <a:endParaRPr lang="ru-RU"/>
        </a:p>
      </dgm:t>
    </dgm:pt>
    <dgm:pt modelId="{1356D69A-9283-4C6B-8CA0-264EC064C87F}" type="pres">
      <dgm:prSet presAssocID="{73D96199-F39E-4CBD-B4F9-E20BC9FD01B5}" presName="Name0" presStyleCnt="0">
        <dgm:presLayoutVars>
          <dgm:dir/>
          <dgm:animLvl val="lvl"/>
          <dgm:resizeHandles val="exact"/>
        </dgm:presLayoutVars>
      </dgm:prSet>
      <dgm:spPr/>
    </dgm:pt>
    <dgm:pt modelId="{AF129372-DFCD-4A54-916D-DC16F0ECBEBC}" type="pres">
      <dgm:prSet presAssocID="{73D96199-F39E-4CBD-B4F9-E20BC9FD01B5}" presName="dummy" presStyleCnt="0"/>
      <dgm:spPr/>
    </dgm:pt>
    <dgm:pt modelId="{35A68325-1A2A-45E3-A310-D2484D2022AA}" type="pres">
      <dgm:prSet presAssocID="{73D96199-F39E-4CBD-B4F9-E20BC9FD01B5}" presName="linH" presStyleCnt="0"/>
      <dgm:spPr/>
    </dgm:pt>
    <dgm:pt modelId="{8F25AC2F-876A-42F9-8E22-93FD4350E93B}" type="pres">
      <dgm:prSet presAssocID="{73D96199-F39E-4CBD-B4F9-E20BC9FD01B5}" presName="padding1" presStyleCnt="0"/>
      <dgm:spPr/>
    </dgm:pt>
    <dgm:pt modelId="{0C92473B-BD18-4931-A896-86A6C15C4D78}" type="pres">
      <dgm:prSet presAssocID="{226CB263-6A1C-4ADB-AF5F-39C2DA61E10D}" presName="linV" presStyleCnt="0"/>
      <dgm:spPr/>
    </dgm:pt>
    <dgm:pt modelId="{A2E524F8-0452-4C9E-B7B0-CDB8A89EDD4F}" type="pres">
      <dgm:prSet presAssocID="{226CB263-6A1C-4ADB-AF5F-39C2DA61E10D}" presName="spVertical1" presStyleCnt="0"/>
      <dgm:spPr/>
    </dgm:pt>
    <dgm:pt modelId="{27B18827-F582-42D9-BE6F-30737D19C738}" type="pres">
      <dgm:prSet presAssocID="{226CB263-6A1C-4ADB-AF5F-39C2DA61E10D}" presName="parTx" presStyleLbl="revTx" presStyleIdx="0" presStyleCnt="3" custScaleY="129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78F-1281-4049-921A-46DB432A6F4B}" type="pres">
      <dgm:prSet presAssocID="{226CB263-6A1C-4ADB-AF5F-39C2DA61E10D}" presName="spVertical2" presStyleCnt="0"/>
      <dgm:spPr/>
    </dgm:pt>
    <dgm:pt modelId="{0029DA88-4870-48A8-AE26-16755AB0E8E1}" type="pres">
      <dgm:prSet presAssocID="{226CB263-6A1C-4ADB-AF5F-39C2DA61E10D}" presName="spVertical3" presStyleCnt="0"/>
      <dgm:spPr/>
    </dgm:pt>
    <dgm:pt modelId="{AEC42C44-3D1F-4D36-AF1D-78F629BE143A}" type="pres">
      <dgm:prSet presAssocID="{C8CF9C15-CA65-4AED-BFC4-24F4BFBD43CE}" presName="space" presStyleCnt="0"/>
      <dgm:spPr/>
    </dgm:pt>
    <dgm:pt modelId="{9DA7EBB5-36C4-4EFE-9E5E-B0EBB51A840A}" type="pres">
      <dgm:prSet presAssocID="{DE978E56-19A8-4B86-AE2A-6619648A05C0}" presName="linV" presStyleCnt="0"/>
      <dgm:spPr/>
    </dgm:pt>
    <dgm:pt modelId="{33134F7C-A7CB-48E4-9C2A-65A521CD1C2F}" type="pres">
      <dgm:prSet presAssocID="{DE978E56-19A8-4B86-AE2A-6619648A05C0}" presName="spVertical1" presStyleCnt="0"/>
      <dgm:spPr/>
    </dgm:pt>
    <dgm:pt modelId="{5B97953F-D8F2-4D59-8B45-9F614559A778}" type="pres">
      <dgm:prSet presAssocID="{DE978E56-19A8-4B86-AE2A-6619648A05C0}" presName="parTx" presStyleLbl="revTx" presStyleIdx="1" presStyleCnt="3" custScaleY="200715" custLinFactNeighborX="1029" custLinFactNeighborY="-76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C4ED4-72F0-4A8C-A6F7-7809BC04543A}" type="pres">
      <dgm:prSet presAssocID="{DE978E56-19A8-4B86-AE2A-6619648A05C0}" presName="spVertical2" presStyleCnt="0"/>
      <dgm:spPr/>
    </dgm:pt>
    <dgm:pt modelId="{21594BD9-320F-4ED2-B94F-B8BF00586255}" type="pres">
      <dgm:prSet presAssocID="{DE978E56-19A8-4B86-AE2A-6619648A05C0}" presName="spVertical3" presStyleCnt="0"/>
      <dgm:spPr/>
    </dgm:pt>
    <dgm:pt modelId="{D87DC846-C98F-4843-98CD-902F4717A0B9}" type="pres">
      <dgm:prSet presAssocID="{935B2D3F-A65D-4F1C-AB28-A7BD55F2F6EC}" presName="space" presStyleCnt="0"/>
      <dgm:spPr/>
    </dgm:pt>
    <dgm:pt modelId="{E49101BA-30C4-4559-9D41-4143DF2BE335}" type="pres">
      <dgm:prSet presAssocID="{7724F6F3-C245-4090-AAFC-39C261110C37}" presName="linV" presStyleCnt="0"/>
      <dgm:spPr/>
    </dgm:pt>
    <dgm:pt modelId="{9D5D6D37-D430-4A61-B2E8-62CB93DCF01F}" type="pres">
      <dgm:prSet presAssocID="{7724F6F3-C245-4090-AAFC-39C261110C37}" presName="spVertical1" presStyleCnt="0"/>
      <dgm:spPr/>
    </dgm:pt>
    <dgm:pt modelId="{C62B0E29-6231-496E-8E7A-580B057775C9}" type="pres">
      <dgm:prSet presAssocID="{7724F6F3-C245-4090-AAFC-39C261110C37}" presName="parTx" presStyleLbl="revTx" presStyleIdx="2" presStyleCnt="3" custScaleY="130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036F-DB77-4B8D-A992-A0337D063980}" type="pres">
      <dgm:prSet presAssocID="{7724F6F3-C245-4090-AAFC-39C261110C37}" presName="spVertical2" presStyleCnt="0"/>
      <dgm:spPr/>
    </dgm:pt>
    <dgm:pt modelId="{979052A5-800E-4691-BD04-69B9266BAC2E}" type="pres">
      <dgm:prSet presAssocID="{7724F6F3-C245-4090-AAFC-39C261110C37}" presName="spVertical3" presStyleCnt="0"/>
      <dgm:spPr/>
    </dgm:pt>
    <dgm:pt modelId="{14319246-B913-42E8-B8F2-10E78EE17812}" type="pres">
      <dgm:prSet presAssocID="{73D96199-F39E-4CBD-B4F9-E20BC9FD01B5}" presName="padding2" presStyleCnt="0"/>
      <dgm:spPr/>
    </dgm:pt>
    <dgm:pt modelId="{20BEEBF4-CA5D-434C-925D-437B52628A69}" type="pres">
      <dgm:prSet presAssocID="{73D96199-F39E-4CBD-B4F9-E20BC9FD01B5}" presName="negArrow" presStyleCnt="0"/>
      <dgm:spPr/>
    </dgm:pt>
    <dgm:pt modelId="{66F122CB-84A7-4A19-8E6D-A86978F7112A}" type="pres">
      <dgm:prSet presAssocID="{73D96199-F39E-4CBD-B4F9-E20BC9FD01B5}" presName="backgroundArrow" presStyleLbl="node1" presStyleIdx="0" presStyleCnt="1" custLinFactNeighborY="8056"/>
      <dgm:spPr/>
    </dgm:pt>
  </dgm:ptLst>
  <dgm:cxnLst>
    <dgm:cxn modelId="{DF9A4EAA-6538-4859-9705-E303C4747095}" type="presOf" srcId="{73D96199-F39E-4CBD-B4F9-E20BC9FD01B5}" destId="{1356D69A-9283-4C6B-8CA0-264EC064C87F}" srcOrd="0" destOrd="0" presId="urn:microsoft.com/office/officeart/2005/8/layout/hProcess3"/>
    <dgm:cxn modelId="{2A95E922-7F6E-4C95-9BAA-9C59F62073F4}" srcId="{73D96199-F39E-4CBD-B4F9-E20BC9FD01B5}" destId="{226CB263-6A1C-4ADB-AF5F-39C2DA61E10D}" srcOrd="0" destOrd="0" parTransId="{8CA4D42A-9439-4B78-9AF5-4467647F8D10}" sibTransId="{C8CF9C15-CA65-4AED-BFC4-24F4BFBD43CE}"/>
    <dgm:cxn modelId="{EB310910-C7F6-4798-AE73-37C0893DF9F5}" srcId="{73D96199-F39E-4CBD-B4F9-E20BC9FD01B5}" destId="{DE978E56-19A8-4B86-AE2A-6619648A05C0}" srcOrd="1" destOrd="0" parTransId="{3C60F3F7-2172-41FB-9C8E-22B183881F6A}" sibTransId="{935B2D3F-A65D-4F1C-AB28-A7BD55F2F6EC}"/>
    <dgm:cxn modelId="{1FA44EBC-3B14-40CB-A95A-231154A76410}" type="presOf" srcId="{DE978E56-19A8-4B86-AE2A-6619648A05C0}" destId="{5B97953F-D8F2-4D59-8B45-9F614559A778}" srcOrd="0" destOrd="0" presId="urn:microsoft.com/office/officeart/2005/8/layout/hProcess3"/>
    <dgm:cxn modelId="{D838CDFE-81EC-4C8A-8A2F-41FDAC4A295E}" type="presOf" srcId="{7724F6F3-C245-4090-AAFC-39C261110C37}" destId="{C62B0E29-6231-496E-8E7A-580B057775C9}" srcOrd="0" destOrd="0" presId="urn:microsoft.com/office/officeart/2005/8/layout/hProcess3"/>
    <dgm:cxn modelId="{E9F60441-B9DD-4202-A403-91DA6A8E5161}" type="presOf" srcId="{226CB263-6A1C-4ADB-AF5F-39C2DA61E10D}" destId="{27B18827-F582-42D9-BE6F-30737D19C738}" srcOrd="0" destOrd="0" presId="urn:microsoft.com/office/officeart/2005/8/layout/hProcess3"/>
    <dgm:cxn modelId="{2846CE62-C00C-4FC2-82FD-0B78BB832C2E}" srcId="{73D96199-F39E-4CBD-B4F9-E20BC9FD01B5}" destId="{7724F6F3-C245-4090-AAFC-39C261110C37}" srcOrd="2" destOrd="0" parTransId="{965E2D01-04AF-449B-B956-E82467AA5A2C}" sibTransId="{B874F6EE-1CE3-4FED-969A-7C473DEACDDC}"/>
    <dgm:cxn modelId="{5027D11E-97BB-45E5-BB21-753F7D1F31C1}" type="presParOf" srcId="{1356D69A-9283-4C6B-8CA0-264EC064C87F}" destId="{AF129372-DFCD-4A54-916D-DC16F0ECBEBC}" srcOrd="0" destOrd="0" presId="urn:microsoft.com/office/officeart/2005/8/layout/hProcess3"/>
    <dgm:cxn modelId="{2641397B-78F4-41E0-B097-DABD291796A9}" type="presParOf" srcId="{1356D69A-9283-4C6B-8CA0-264EC064C87F}" destId="{35A68325-1A2A-45E3-A310-D2484D2022AA}" srcOrd="1" destOrd="0" presId="urn:microsoft.com/office/officeart/2005/8/layout/hProcess3"/>
    <dgm:cxn modelId="{B0743EC2-A129-4139-807F-83C9A981C0D8}" type="presParOf" srcId="{35A68325-1A2A-45E3-A310-D2484D2022AA}" destId="{8F25AC2F-876A-42F9-8E22-93FD4350E93B}" srcOrd="0" destOrd="0" presId="urn:microsoft.com/office/officeart/2005/8/layout/hProcess3"/>
    <dgm:cxn modelId="{13046561-1522-4218-A07C-CBF36819BD16}" type="presParOf" srcId="{35A68325-1A2A-45E3-A310-D2484D2022AA}" destId="{0C92473B-BD18-4931-A896-86A6C15C4D78}" srcOrd="1" destOrd="0" presId="urn:microsoft.com/office/officeart/2005/8/layout/hProcess3"/>
    <dgm:cxn modelId="{F53FFF47-43FE-4A2A-82F4-8E4DE052B44D}" type="presParOf" srcId="{0C92473B-BD18-4931-A896-86A6C15C4D78}" destId="{A2E524F8-0452-4C9E-B7B0-CDB8A89EDD4F}" srcOrd="0" destOrd="0" presId="urn:microsoft.com/office/officeart/2005/8/layout/hProcess3"/>
    <dgm:cxn modelId="{6197CA44-62AF-495A-B728-32D530A54D23}" type="presParOf" srcId="{0C92473B-BD18-4931-A896-86A6C15C4D78}" destId="{27B18827-F582-42D9-BE6F-30737D19C738}" srcOrd="1" destOrd="0" presId="urn:microsoft.com/office/officeart/2005/8/layout/hProcess3"/>
    <dgm:cxn modelId="{5D8B305C-A4F9-4852-9325-EE385FBFA432}" type="presParOf" srcId="{0C92473B-BD18-4931-A896-86A6C15C4D78}" destId="{B167478F-1281-4049-921A-46DB432A6F4B}" srcOrd="2" destOrd="0" presId="urn:microsoft.com/office/officeart/2005/8/layout/hProcess3"/>
    <dgm:cxn modelId="{855E6153-DDD0-4083-91D2-1B6345EC6C35}" type="presParOf" srcId="{0C92473B-BD18-4931-A896-86A6C15C4D78}" destId="{0029DA88-4870-48A8-AE26-16755AB0E8E1}" srcOrd="3" destOrd="0" presId="urn:microsoft.com/office/officeart/2005/8/layout/hProcess3"/>
    <dgm:cxn modelId="{ABFFC2E2-30E1-4D24-9A46-DB144BAD89E5}" type="presParOf" srcId="{35A68325-1A2A-45E3-A310-D2484D2022AA}" destId="{AEC42C44-3D1F-4D36-AF1D-78F629BE143A}" srcOrd="2" destOrd="0" presId="urn:microsoft.com/office/officeart/2005/8/layout/hProcess3"/>
    <dgm:cxn modelId="{E7DF129F-7BC9-4F27-8946-F06F1950C5E2}" type="presParOf" srcId="{35A68325-1A2A-45E3-A310-D2484D2022AA}" destId="{9DA7EBB5-36C4-4EFE-9E5E-B0EBB51A840A}" srcOrd="3" destOrd="0" presId="urn:microsoft.com/office/officeart/2005/8/layout/hProcess3"/>
    <dgm:cxn modelId="{5DDC10A2-CB01-4F92-8B95-346D9BB30EB5}" type="presParOf" srcId="{9DA7EBB5-36C4-4EFE-9E5E-B0EBB51A840A}" destId="{33134F7C-A7CB-48E4-9C2A-65A521CD1C2F}" srcOrd="0" destOrd="0" presId="urn:microsoft.com/office/officeart/2005/8/layout/hProcess3"/>
    <dgm:cxn modelId="{4CEE1986-8BA0-4160-B2AD-2A7B073A3397}" type="presParOf" srcId="{9DA7EBB5-36C4-4EFE-9E5E-B0EBB51A840A}" destId="{5B97953F-D8F2-4D59-8B45-9F614559A778}" srcOrd="1" destOrd="0" presId="urn:microsoft.com/office/officeart/2005/8/layout/hProcess3"/>
    <dgm:cxn modelId="{3422BE29-A768-4D3C-A17B-C9EAA6D07775}" type="presParOf" srcId="{9DA7EBB5-36C4-4EFE-9E5E-B0EBB51A840A}" destId="{FE5C4ED4-72F0-4A8C-A6F7-7809BC04543A}" srcOrd="2" destOrd="0" presId="urn:microsoft.com/office/officeart/2005/8/layout/hProcess3"/>
    <dgm:cxn modelId="{E19AC17C-3783-4404-8DF3-8A993C3E7539}" type="presParOf" srcId="{9DA7EBB5-36C4-4EFE-9E5E-B0EBB51A840A}" destId="{21594BD9-320F-4ED2-B94F-B8BF00586255}" srcOrd="3" destOrd="0" presId="urn:microsoft.com/office/officeart/2005/8/layout/hProcess3"/>
    <dgm:cxn modelId="{B8F7CF7D-730A-4791-89E3-07EFCFC98AE6}" type="presParOf" srcId="{35A68325-1A2A-45E3-A310-D2484D2022AA}" destId="{D87DC846-C98F-4843-98CD-902F4717A0B9}" srcOrd="4" destOrd="0" presId="urn:microsoft.com/office/officeart/2005/8/layout/hProcess3"/>
    <dgm:cxn modelId="{D6B1F3A7-B222-402A-A0A7-B62BC28F5AFA}" type="presParOf" srcId="{35A68325-1A2A-45E3-A310-D2484D2022AA}" destId="{E49101BA-30C4-4559-9D41-4143DF2BE335}" srcOrd="5" destOrd="0" presId="urn:microsoft.com/office/officeart/2005/8/layout/hProcess3"/>
    <dgm:cxn modelId="{8817900B-ABC3-46F8-81BA-8F03D651197A}" type="presParOf" srcId="{E49101BA-30C4-4559-9D41-4143DF2BE335}" destId="{9D5D6D37-D430-4A61-B2E8-62CB93DCF01F}" srcOrd="0" destOrd="0" presId="urn:microsoft.com/office/officeart/2005/8/layout/hProcess3"/>
    <dgm:cxn modelId="{DA8EB749-B4E9-4B49-A658-D5D43C9DE7B6}" type="presParOf" srcId="{E49101BA-30C4-4559-9D41-4143DF2BE335}" destId="{C62B0E29-6231-496E-8E7A-580B057775C9}" srcOrd="1" destOrd="0" presId="urn:microsoft.com/office/officeart/2005/8/layout/hProcess3"/>
    <dgm:cxn modelId="{42B213D8-D612-46CD-B0B1-0891464FB37A}" type="presParOf" srcId="{E49101BA-30C4-4559-9D41-4143DF2BE335}" destId="{76E6036F-DB77-4B8D-A992-A0337D063980}" srcOrd="2" destOrd="0" presId="urn:microsoft.com/office/officeart/2005/8/layout/hProcess3"/>
    <dgm:cxn modelId="{8367C43F-A05A-48EA-A103-785AC6C69CAE}" type="presParOf" srcId="{E49101BA-30C4-4559-9D41-4143DF2BE335}" destId="{979052A5-800E-4691-BD04-69B9266BAC2E}" srcOrd="3" destOrd="0" presId="urn:microsoft.com/office/officeart/2005/8/layout/hProcess3"/>
    <dgm:cxn modelId="{B5DD1286-54EE-42A5-9580-AE1773D412C0}" type="presParOf" srcId="{35A68325-1A2A-45E3-A310-D2484D2022AA}" destId="{14319246-B913-42E8-B8F2-10E78EE17812}" srcOrd="6" destOrd="0" presId="urn:microsoft.com/office/officeart/2005/8/layout/hProcess3"/>
    <dgm:cxn modelId="{E9427AF9-D1D0-4949-8FDB-260EC0DBBB77}" type="presParOf" srcId="{35A68325-1A2A-45E3-A310-D2484D2022AA}" destId="{20BEEBF4-CA5D-434C-925D-437B52628A69}" srcOrd="7" destOrd="0" presId="urn:microsoft.com/office/officeart/2005/8/layout/hProcess3"/>
    <dgm:cxn modelId="{60F600E7-2BAA-4D90-8883-B80DA8D56323}" type="presParOf" srcId="{35A68325-1A2A-45E3-A310-D2484D2022AA}" destId="{66F122CB-84A7-4A19-8E6D-A86978F7112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00EB0-C184-4B7D-8E68-9B27612707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5D1780-A4AD-488E-9653-D877A4BC144F}">
      <dgm:prSet phldrT="[Текст]" custT="1"/>
      <dgm:spPr/>
      <dgm:t>
        <a:bodyPr/>
        <a:lstStyle/>
        <a:p>
          <a:r>
            <a:rPr lang="ru-RU" sz="2400" b="1" i="1" dirty="0"/>
            <a:t>деньги</a:t>
          </a:r>
          <a:endParaRPr lang="ru-RU" sz="2400" dirty="0"/>
        </a:p>
      </dgm:t>
    </dgm:pt>
    <dgm:pt modelId="{4DDD4138-4BC5-4D05-8352-88CF1E83FCC2}" type="parTrans" cxnId="{D72F24C0-08F2-4F8E-B784-03247EDE6FD9}">
      <dgm:prSet/>
      <dgm:spPr/>
      <dgm:t>
        <a:bodyPr/>
        <a:lstStyle/>
        <a:p>
          <a:endParaRPr lang="ru-RU"/>
        </a:p>
      </dgm:t>
    </dgm:pt>
    <dgm:pt modelId="{57D2BCE9-A13A-468E-BE89-B1635F5C8F3C}" type="sibTrans" cxnId="{D72F24C0-08F2-4F8E-B784-03247EDE6FD9}">
      <dgm:prSet/>
      <dgm:spPr/>
      <dgm:t>
        <a:bodyPr/>
        <a:lstStyle/>
        <a:p>
          <a:endParaRPr lang="ru-RU"/>
        </a:p>
      </dgm:t>
    </dgm:pt>
    <dgm:pt modelId="{5932987F-392F-484E-8AC2-EB43D01E3E85}">
      <dgm:prSet phldrT="[Текст]" custT="1"/>
      <dgm:spPr/>
      <dgm:t>
        <a:bodyPr/>
        <a:lstStyle/>
        <a:p>
          <a:r>
            <a:rPr lang="ru-RU" sz="2300" b="1" i="1" dirty="0" smtClean="0"/>
            <a:t>доход         </a:t>
          </a:r>
          <a:endParaRPr lang="ru-RU" sz="2300" b="1" i="1" dirty="0"/>
        </a:p>
        <a:p>
          <a:endParaRPr lang="ru-RU" sz="1800" b="1" i="1" dirty="0"/>
        </a:p>
        <a:p>
          <a:r>
            <a:rPr lang="ru-RU" sz="2300" b="1" i="1" dirty="0" smtClean="0"/>
            <a:t>              процент</a:t>
          </a:r>
        </a:p>
        <a:p>
          <a:endParaRPr lang="ru-RU" sz="2300" b="1" i="1" dirty="0" smtClean="0"/>
        </a:p>
        <a:p>
          <a:r>
            <a:rPr lang="ru-RU" sz="2300" b="1" i="1" dirty="0" smtClean="0"/>
            <a:t>                         накопления</a:t>
          </a:r>
        </a:p>
        <a:p>
          <a:endParaRPr lang="ru-RU" sz="2300" b="1" i="1" dirty="0" smtClean="0"/>
        </a:p>
        <a:p>
          <a:r>
            <a:rPr lang="ru-RU" sz="2300" b="1" i="1" dirty="0" smtClean="0"/>
            <a:t>                             инвестиции</a:t>
          </a:r>
        </a:p>
        <a:p>
          <a:r>
            <a:rPr lang="ru-RU" sz="2300" b="1" i="1" dirty="0" smtClean="0"/>
            <a:t>     </a:t>
          </a:r>
          <a:endParaRPr lang="ru-RU" sz="2300" dirty="0"/>
        </a:p>
      </dgm:t>
    </dgm:pt>
    <dgm:pt modelId="{B1374562-E7DE-4486-BB96-2F4D936D650D}" type="parTrans" cxnId="{CB27B37D-C2CB-4022-8F7A-111EC6C2B22A}">
      <dgm:prSet/>
      <dgm:spPr/>
      <dgm:t>
        <a:bodyPr/>
        <a:lstStyle/>
        <a:p>
          <a:endParaRPr lang="ru-RU"/>
        </a:p>
      </dgm:t>
    </dgm:pt>
    <dgm:pt modelId="{EF6131CB-D83D-424D-9F0D-5E211A7B9BEC}" type="sibTrans" cxnId="{CB27B37D-C2CB-4022-8F7A-111EC6C2B22A}">
      <dgm:prSet/>
      <dgm:spPr/>
      <dgm:t>
        <a:bodyPr/>
        <a:lstStyle/>
        <a:p>
          <a:endParaRPr lang="ru-RU"/>
        </a:p>
      </dgm:t>
    </dgm:pt>
    <dgm:pt modelId="{D426E993-8B31-4EB9-AA95-1A3C49905449}">
      <dgm:prSet phldrT="[Текст]" custT="1"/>
      <dgm:spPr/>
      <dgm:t>
        <a:bodyPr/>
        <a:lstStyle/>
        <a:p>
          <a:endParaRPr lang="ru-RU" sz="3200" b="1" i="1" dirty="0" smtClean="0"/>
        </a:p>
        <a:p>
          <a:r>
            <a:rPr lang="ru-RU" sz="2300" b="1" i="1" dirty="0" smtClean="0"/>
            <a:t>страховка</a:t>
          </a:r>
          <a:endParaRPr lang="ru-RU" sz="2300" dirty="0"/>
        </a:p>
      </dgm:t>
    </dgm:pt>
    <dgm:pt modelId="{E7A8237B-F040-467E-9BD5-A2E32B559A08}" type="parTrans" cxnId="{A5279A99-F630-426B-B680-2AA3FF98EFA3}">
      <dgm:prSet/>
      <dgm:spPr/>
      <dgm:t>
        <a:bodyPr/>
        <a:lstStyle/>
        <a:p>
          <a:endParaRPr lang="ru-RU"/>
        </a:p>
      </dgm:t>
    </dgm:pt>
    <dgm:pt modelId="{4948CFF0-9DFF-4364-A8FA-3DF93E9F4300}" type="sibTrans" cxnId="{A5279A99-F630-426B-B680-2AA3FF98EFA3}">
      <dgm:prSet/>
      <dgm:spPr/>
      <dgm:t>
        <a:bodyPr/>
        <a:lstStyle/>
        <a:p>
          <a:endParaRPr lang="ru-RU"/>
        </a:p>
      </dgm:t>
    </dgm:pt>
    <dgm:pt modelId="{B57B80A3-ECF6-4EEC-95FA-346AEAA6DB56}">
      <dgm:prSet phldrT="[Текст]" custT="1"/>
      <dgm:spPr/>
      <dgm:t>
        <a:bodyPr/>
        <a:lstStyle/>
        <a:p>
          <a:r>
            <a:rPr lang="ru-RU" sz="2300" b="1" i="1" dirty="0"/>
            <a:t>риск    </a:t>
          </a:r>
          <a:endParaRPr lang="ru-RU" sz="2300" dirty="0"/>
        </a:p>
      </dgm:t>
    </dgm:pt>
    <dgm:pt modelId="{D4475EB8-B2BF-4D03-A63B-38AA942B82DE}" type="parTrans" cxnId="{20921071-59E7-4DA4-A092-B168897BC912}">
      <dgm:prSet/>
      <dgm:spPr/>
      <dgm:t>
        <a:bodyPr/>
        <a:lstStyle/>
        <a:p>
          <a:endParaRPr lang="ru-RU"/>
        </a:p>
      </dgm:t>
    </dgm:pt>
    <dgm:pt modelId="{DA7269CF-C277-4361-8A08-9B54811F69A5}" type="sibTrans" cxnId="{20921071-59E7-4DA4-A092-B168897BC912}">
      <dgm:prSet/>
      <dgm:spPr/>
      <dgm:t>
        <a:bodyPr/>
        <a:lstStyle/>
        <a:p>
          <a:endParaRPr lang="ru-RU"/>
        </a:p>
      </dgm:t>
    </dgm:pt>
    <dgm:pt modelId="{5517A16E-4076-40A7-98A6-8C72582EFE58}">
      <dgm:prSet phldrT="[Текст]" custT="1"/>
      <dgm:spPr/>
      <dgm:t>
        <a:bodyPr/>
        <a:lstStyle/>
        <a:p>
          <a:r>
            <a:rPr lang="ru-RU" sz="2300" b="1" i="1" dirty="0"/>
            <a:t>пенсия</a:t>
          </a:r>
          <a:endParaRPr lang="ru-RU" sz="2300" dirty="0"/>
        </a:p>
      </dgm:t>
    </dgm:pt>
    <dgm:pt modelId="{6ED14586-23E2-48FA-B564-E573679D402F}" type="parTrans" cxnId="{38350B06-F3C9-4765-8D55-6322761DBE45}">
      <dgm:prSet/>
      <dgm:spPr/>
      <dgm:t>
        <a:bodyPr/>
        <a:lstStyle/>
        <a:p>
          <a:endParaRPr lang="ru-RU"/>
        </a:p>
      </dgm:t>
    </dgm:pt>
    <dgm:pt modelId="{4C4E4542-DB95-4472-8622-2F06447FDD20}" type="sibTrans" cxnId="{38350B06-F3C9-4765-8D55-6322761DBE45}">
      <dgm:prSet/>
      <dgm:spPr/>
      <dgm:t>
        <a:bodyPr/>
        <a:lstStyle/>
        <a:p>
          <a:endParaRPr lang="ru-RU"/>
        </a:p>
      </dgm:t>
    </dgm:pt>
    <dgm:pt modelId="{2BEDEB4B-125F-4107-9B4C-100B419682D3}">
      <dgm:prSet phldrT="[Текст]" custT="1"/>
      <dgm:spPr/>
      <dgm:t>
        <a:bodyPr/>
        <a:lstStyle/>
        <a:p>
          <a:r>
            <a:rPr lang="ru-RU" sz="2400" b="1" i="1" dirty="0" smtClean="0"/>
            <a:t>       </a:t>
          </a:r>
          <a:r>
            <a:rPr lang="ru-RU" sz="2300" b="1" i="1" dirty="0" smtClean="0"/>
            <a:t>банковский счет</a:t>
          </a:r>
        </a:p>
        <a:p>
          <a:r>
            <a:rPr lang="ru-RU" sz="2300" b="1" i="1" dirty="0" smtClean="0"/>
            <a:t>                       </a:t>
          </a:r>
        </a:p>
        <a:p>
          <a:r>
            <a:rPr lang="ru-RU" sz="2300" b="1" i="1" dirty="0" smtClean="0"/>
            <a:t> инфляция</a:t>
          </a:r>
          <a:endParaRPr lang="ru-RU" sz="2300" b="1" i="1" dirty="0"/>
        </a:p>
      </dgm:t>
    </dgm:pt>
    <dgm:pt modelId="{E467F474-356A-4EC2-9CFA-541BAFFF8E78}" type="parTrans" cxnId="{8A383EE2-251F-4CC8-A2EF-6F16E7FFA5C8}">
      <dgm:prSet/>
      <dgm:spPr/>
      <dgm:t>
        <a:bodyPr/>
        <a:lstStyle/>
        <a:p>
          <a:endParaRPr lang="ru-RU"/>
        </a:p>
      </dgm:t>
    </dgm:pt>
    <dgm:pt modelId="{9C312130-A5DE-43AE-80CF-B9169BE06325}" type="sibTrans" cxnId="{8A383EE2-251F-4CC8-A2EF-6F16E7FFA5C8}">
      <dgm:prSet/>
      <dgm:spPr/>
      <dgm:t>
        <a:bodyPr/>
        <a:lstStyle/>
        <a:p>
          <a:endParaRPr lang="ru-RU"/>
        </a:p>
      </dgm:t>
    </dgm:pt>
    <dgm:pt modelId="{421F3A80-440C-47F1-807E-8C0110C81581}">
      <dgm:prSet phldrT="[Текст]" custT="1"/>
      <dgm:spPr/>
      <dgm:t>
        <a:bodyPr/>
        <a:lstStyle/>
        <a:p>
          <a:r>
            <a:rPr lang="ru-RU" sz="2300" b="1" i="1" dirty="0" smtClean="0"/>
            <a:t>                        товары</a:t>
          </a:r>
        </a:p>
        <a:p>
          <a:endParaRPr lang="ru-RU" sz="1800" b="1" i="1" dirty="0" smtClean="0"/>
        </a:p>
        <a:p>
          <a:r>
            <a:rPr lang="ru-RU" sz="2300" b="1" i="1" dirty="0" smtClean="0"/>
            <a:t>        услуги</a:t>
          </a:r>
          <a:endParaRPr lang="ru-RU" sz="2300" b="1" i="1" dirty="0"/>
        </a:p>
        <a:p>
          <a:endParaRPr lang="ru-RU" sz="2300" b="1" i="1" dirty="0"/>
        </a:p>
        <a:p>
          <a:r>
            <a:rPr lang="ru-RU" sz="2300" b="1" i="1" dirty="0"/>
            <a:t>права </a:t>
          </a:r>
          <a:r>
            <a:rPr lang="ru-RU" sz="2300" b="1" i="1" dirty="0" smtClean="0"/>
            <a:t>покупателей      </a:t>
          </a:r>
          <a:endParaRPr lang="ru-RU" sz="2300" dirty="0"/>
        </a:p>
      </dgm:t>
    </dgm:pt>
    <dgm:pt modelId="{9BA40C06-A728-4B9D-9A65-04D6D02043C7}" type="parTrans" cxnId="{70E6A746-3FA8-4702-A859-1C066B686776}">
      <dgm:prSet/>
      <dgm:spPr/>
      <dgm:t>
        <a:bodyPr/>
        <a:lstStyle/>
        <a:p>
          <a:endParaRPr lang="ru-RU"/>
        </a:p>
      </dgm:t>
    </dgm:pt>
    <dgm:pt modelId="{84AEEACC-F39A-4C10-BF7A-4B1E5B775E6B}" type="sibTrans" cxnId="{70E6A746-3FA8-4702-A859-1C066B686776}">
      <dgm:prSet/>
      <dgm:spPr/>
      <dgm:t>
        <a:bodyPr/>
        <a:lstStyle/>
        <a:p>
          <a:endParaRPr lang="ru-RU"/>
        </a:p>
      </dgm:t>
    </dgm:pt>
    <dgm:pt modelId="{F69386FE-E0B3-4E11-BE12-EF317945BFEB}">
      <dgm:prSet phldrT="[Текст]"/>
      <dgm:spPr/>
      <dgm:t>
        <a:bodyPr/>
        <a:lstStyle/>
        <a:p>
          <a:endParaRPr lang="ru-RU" dirty="0"/>
        </a:p>
      </dgm:t>
    </dgm:pt>
    <dgm:pt modelId="{9E2F1559-AC0F-4F0E-8EFA-203BF21DA7DB}" type="parTrans" cxnId="{DCC91AB5-1069-4D4D-9C7F-FCEB869B26B6}">
      <dgm:prSet/>
      <dgm:spPr/>
      <dgm:t>
        <a:bodyPr/>
        <a:lstStyle/>
        <a:p>
          <a:endParaRPr lang="ru-RU"/>
        </a:p>
      </dgm:t>
    </dgm:pt>
    <dgm:pt modelId="{F9564CB4-2E34-48DA-8CBC-94073D2B8462}" type="sibTrans" cxnId="{DCC91AB5-1069-4D4D-9C7F-FCEB869B26B6}">
      <dgm:prSet/>
      <dgm:spPr/>
      <dgm:t>
        <a:bodyPr/>
        <a:lstStyle/>
        <a:p>
          <a:endParaRPr lang="ru-RU"/>
        </a:p>
      </dgm:t>
    </dgm:pt>
    <dgm:pt modelId="{C5FAEA3B-29E3-4E84-AD0E-918BF9374C83}">
      <dgm:prSet phldrT="[Текст]"/>
      <dgm:spPr/>
      <dgm:t>
        <a:bodyPr/>
        <a:lstStyle/>
        <a:p>
          <a:endParaRPr lang="ru-RU" dirty="0"/>
        </a:p>
      </dgm:t>
    </dgm:pt>
    <dgm:pt modelId="{F3864A88-CDCB-4E4B-81D6-AE50C2DF9551}" type="parTrans" cxnId="{9CE2E3B9-C8B1-4067-9863-0C635F7338FE}">
      <dgm:prSet/>
      <dgm:spPr/>
      <dgm:t>
        <a:bodyPr/>
        <a:lstStyle/>
        <a:p>
          <a:endParaRPr lang="ru-RU"/>
        </a:p>
      </dgm:t>
    </dgm:pt>
    <dgm:pt modelId="{D8987F3B-2D61-44A5-A04E-351D4FCD8A4A}" type="sibTrans" cxnId="{9CE2E3B9-C8B1-4067-9863-0C635F7338FE}">
      <dgm:prSet/>
      <dgm:spPr/>
      <dgm:t>
        <a:bodyPr/>
        <a:lstStyle/>
        <a:p>
          <a:endParaRPr lang="ru-RU"/>
        </a:p>
      </dgm:t>
    </dgm:pt>
    <dgm:pt modelId="{677B857E-41B8-4EBB-A735-6EFE0742D391}">
      <dgm:prSet phldrT="[Текст]"/>
      <dgm:spPr/>
      <dgm:t>
        <a:bodyPr/>
        <a:lstStyle/>
        <a:p>
          <a:endParaRPr lang="ru-RU" dirty="0"/>
        </a:p>
      </dgm:t>
    </dgm:pt>
    <dgm:pt modelId="{35709DB5-571F-43DC-8ED9-66B9C7864DD5}" type="parTrans" cxnId="{99E289BF-EE73-4C10-A4F1-BC26A5A06764}">
      <dgm:prSet/>
      <dgm:spPr/>
      <dgm:t>
        <a:bodyPr/>
        <a:lstStyle/>
        <a:p>
          <a:endParaRPr lang="ru-RU"/>
        </a:p>
      </dgm:t>
    </dgm:pt>
    <dgm:pt modelId="{AAF9DFD2-4F18-4AE5-9E37-1741F6D68B4C}" type="sibTrans" cxnId="{99E289BF-EE73-4C10-A4F1-BC26A5A06764}">
      <dgm:prSet/>
      <dgm:spPr/>
      <dgm:t>
        <a:bodyPr/>
        <a:lstStyle/>
        <a:p>
          <a:endParaRPr lang="ru-RU"/>
        </a:p>
      </dgm:t>
    </dgm:pt>
    <dgm:pt modelId="{0B2A4440-D912-4698-B307-418FAC549E98}">
      <dgm:prSet phldrT="[Текст]"/>
      <dgm:spPr/>
      <dgm:t>
        <a:bodyPr/>
        <a:lstStyle/>
        <a:p>
          <a:endParaRPr lang="ru-RU" dirty="0"/>
        </a:p>
      </dgm:t>
    </dgm:pt>
    <dgm:pt modelId="{D18A2BD7-CA60-496F-852D-924045E080F9}" type="parTrans" cxnId="{85877256-1511-402D-A7AD-250883B5EA85}">
      <dgm:prSet/>
      <dgm:spPr/>
      <dgm:t>
        <a:bodyPr/>
        <a:lstStyle/>
        <a:p>
          <a:endParaRPr lang="ru-RU"/>
        </a:p>
      </dgm:t>
    </dgm:pt>
    <dgm:pt modelId="{C988D87D-43BA-4B38-A730-A3FC59ABBCF3}" type="sibTrans" cxnId="{85877256-1511-402D-A7AD-250883B5EA85}">
      <dgm:prSet/>
      <dgm:spPr/>
      <dgm:t>
        <a:bodyPr/>
        <a:lstStyle/>
        <a:p>
          <a:endParaRPr lang="ru-RU"/>
        </a:p>
      </dgm:t>
    </dgm:pt>
    <dgm:pt modelId="{8C88D007-6C68-4AA7-A025-EB6C505388A3}" type="pres">
      <dgm:prSet presAssocID="{E6E00EB0-C184-4B7D-8E68-9B276127077B}" presName="compositeShape" presStyleCnt="0">
        <dgm:presLayoutVars>
          <dgm:chMax val="7"/>
          <dgm:dir/>
          <dgm:resizeHandles val="exact"/>
        </dgm:presLayoutVars>
      </dgm:prSet>
      <dgm:spPr/>
    </dgm:pt>
    <dgm:pt modelId="{4D8894BC-9563-44ED-978B-E48E27C3028F}" type="pres">
      <dgm:prSet presAssocID="{CD5D1780-A4AD-488E-9653-D877A4BC144F}" presName="circ1" presStyleLbl="vennNode1" presStyleIdx="0" presStyleCnt="7" custScaleX="162583" custScaleY="113847" custLinFactNeighborX="30412" custLinFactNeighborY="-34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948C62-EB5D-4665-953A-09A5D35FA2D8}" type="pres">
      <dgm:prSet presAssocID="{CD5D1780-A4AD-488E-9653-D877A4BC144F}" presName="circ1Tx" presStyleLbl="revTx" presStyleIdx="0" presStyleCnt="0" custScaleY="36228" custLinFactNeighborX="-20731" custLinFactNeighborY="-65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685E4-2653-4CE6-A870-EA9CD6FBCAFB}" type="pres">
      <dgm:prSet presAssocID="{5932987F-392F-484E-8AC2-EB43D01E3E85}" presName="circ2" presStyleLbl="vennNode1" presStyleIdx="1" presStyleCnt="7" custScaleX="103916" custScaleY="74373" custLinFactNeighborX="38660" custLinFactNeighborY="-31024"/>
      <dgm:spPr/>
      <dgm:t>
        <a:bodyPr/>
        <a:lstStyle/>
        <a:p>
          <a:endParaRPr lang="ru-RU"/>
        </a:p>
      </dgm:t>
    </dgm:pt>
    <dgm:pt modelId="{8C297B72-4BEC-4531-8B1D-05C596C1E526}" type="pres">
      <dgm:prSet presAssocID="{5932987F-392F-484E-8AC2-EB43D01E3E85}" presName="circ2Tx" presStyleLbl="revTx" presStyleIdx="0" presStyleCnt="0" custScaleX="177108" custScaleY="226495" custLinFactNeighborX="-10983" custLinFactNeighborY="34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705A6-71EF-4E4D-AB0A-04B104018C1B}" type="pres">
      <dgm:prSet presAssocID="{D426E993-8B31-4EB9-AA95-1A3C49905449}" presName="circ3" presStyleLbl="vennNode1" presStyleIdx="2" presStyleCnt="7" custScaleX="89499" custScaleY="86663" custLinFactNeighborX="36790" custLinFactNeighborY="-31518"/>
      <dgm:spPr/>
      <dgm:t>
        <a:bodyPr/>
        <a:lstStyle/>
        <a:p>
          <a:endParaRPr lang="ru-RU"/>
        </a:p>
      </dgm:t>
    </dgm:pt>
    <dgm:pt modelId="{567D6FBE-6D36-42BB-9051-B718414527C5}" type="pres">
      <dgm:prSet presAssocID="{D426E993-8B31-4EB9-AA95-1A3C49905449}" presName="circ3Tx" presStyleLbl="revTx" presStyleIdx="0" presStyleCnt="0" custScaleX="154647" custLinFactNeighborX="9483" custLinFactNeighborY="71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1323D-52C3-4C5E-A6B7-86BD8B3BF111}" type="pres">
      <dgm:prSet presAssocID="{B57B80A3-ECF6-4EEC-95FA-346AEAA6DB56}" presName="circ4" presStyleLbl="vennNode1" presStyleIdx="3" presStyleCnt="7" custScaleX="86793" custScaleY="79059" custLinFactNeighborX="22271" custLinFactNeighborY="-356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A3227B-5F1B-4CEA-B262-4729B5407996}" type="pres">
      <dgm:prSet presAssocID="{B57B80A3-ECF6-4EEC-95FA-346AEAA6DB56}" presName="circ4Tx" presStyleLbl="revTx" presStyleIdx="0" presStyleCnt="0" custScaleY="40412" custLinFactNeighborX="-26768" custLinFactNeighborY="49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B0C2-8EE3-43FC-8F88-2981BDB33DB4}" type="pres">
      <dgm:prSet presAssocID="{5517A16E-4076-40A7-98A6-8C72582EFE58}" presName="circ5" presStyleLbl="vennNode1" presStyleIdx="4" presStyleCnt="7" custScaleX="97125" custScaleY="79059" custLinFactNeighborX="26479" custLinFactNeighborY="-356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7F3F2-6D6A-4704-90AA-4C8314E5ACF1}" type="pres">
      <dgm:prSet presAssocID="{5517A16E-4076-40A7-98A6-8C72582EFE58}" presName="circ5Tx" presStyleLbl="revTx" presStyleIdx="0" presStyleCnt="0" custScaleY="33791" custLinFactNeighborX="86408" custLinFactNeighborY="5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D62C-346C-4FAC-86D1-5198B4773EF6}" type="pres">
      <dgm:prSet presAssocID="{2BEDEB4B-125F-4107-9B4C-100B419682D3}" presName="circ6" presStyleLbl="vennNode1" presStyleIdx="5" presStyleCnt="7" custLinFactNeighborX="31480" custLinFactNeighborY="-20667"/>
      <dgm:spPr/>
      <dgm:t>
        <a:bodyPr/>
        <a:lstStyle/>
        <a:p>
          <a:endParaRPr lang="ru-RU"/>
        </a:p>
      </dgm:t>
    </dgm:pt>
    <dgm:pt modelId="{12EE9165-DB2F-4582-BF5D-150F566EF7DE}" type="pres">
      <dgm:prSet presAssocID="{2BEDEB4B-125F-4107-9B4C-100B419682D3}" presName="circ6Tx" presStyleLbl="revTx" presStyleIdx="0" presStyleCnt="0" custScaleX="152287" custScaleY="202419" custLinFactNeighborX="7429" custLinFactNeighborY="85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DC67C-C0CC-4CCA-BB2A-CE7456DC27F1}" type="pres">
      <dgm:prSet presAssocID="{421F3A80-440C-47F1-807E-8C0110C81581}" presName="circ7" presStyleLbl="vennNode1" presStyleIdx="6" presStyleCnt="7" custScaleX="118519" custScaleY="111423" custLinFactNeighborX="16802" custLinFactNeighborY="-292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2536BC-7883-4DD6-AE92-A822D358D2DF}" type="pres">
      <dgm:prSet presAssocID="{421F3A80-440C-47F1-807E-8C0110C81581}" presName="circ7Tx" presStyleLbl="revTx" presStyleIdx="0" presStyleCnt="0" custScaleX="149577" custScaleY="211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F24C0-08F2-4F8E-B784-03247EDE6FD9}" srcId="{E6E00EB0-C184-4B7D-8E68-9B276127077B}" destId="{CD5D1780-A4AD-488E-9653-D877A4BC144F}" srcOrd="0" destOrd="0" parTransId="{4DDD4138-4BC5-4D05-8352-88CF1E83FCC2}" sibTransId="{57D2BCE9-A13A-468E-BE89-B1635F5C8F3C}"/>
    <dgm:cxn modelId="{D4E3113B-83DC-4191-8E95-127112AFDA43}" type="presOf" srcId="{2BEDEB4B-125F-4107-9B4C-100B419682D3}" destId="{12EE9165-DB2F-4582-BF5D-150F566EF7DE}" srcOrd="0" destOrd="0" presId="urn:microsoft.com/office/officeart/2005/8/layout/venn1"/>
    <dgm:cxn modelId="{DCC91AB5-1069-4D4D-9C7F-FCEB869B26B6}" srcId="{E6E00EB0-C184-4B7D-8E68-9B276127077B}" destId="{F69386FE-E0B3-4E11-BE12-EF317945BFEB}" srcOrd="10" destOrd="0" parTransId="{9E2F1559-AC0F-4F0E-8EFA-203BF21DA7DB}" sibTransId="{F9564CB4-2E34-48DA-8CBC-94073D2B8462}"/>
    <dgm:cxn modelId="{4F01B712-83AA-4A11-A499-2778327CC91C}" type="presOf" srcId="{CD5D1780-A4AD-488E-9653-D877A4BC144F}" destId="{25948C62-EB5D-4665-953A-09A5D35FA2D8}" srcOrd="0" destOrd="0" presId="urn:microsoft.com/office/officeart/2005/8/layout/venn1"/>
    <dgm:cxn modelId="{8A383EE2-251F-4CC8-A2EF-6F16E7FFA5C8}" srcId="{E6E00EB0-C184-4B7D-8E68-9B276127077B}" destId="{2BEDEB4B-125F-4107-9B4C-100B419682D3}" srcOrd="5" destOrd="0" parTransId="{E467F474-356A-4EC2-9CFA-541BAFFF8E78}" sibTransId="{9C312130-A5DE-43AE-80CF-B9169BE06325}"/>
    <dgm:cxn modelId="{85877256-1511-402D-A7AD-250883B5EA85}" srcId="{E6E00EB0-C184-4B7D-8E68-9B276127077B}" destId="{0B2A4440-D912-4698-B307-418FAC549E98}" srcOrd="9" destOrd="0" parTransId="{D18A2BD7-CA60-496F-852D-924045E080F9}" sibTransId="{C988D87D-43BA-4B38-A730-A3FC59ABBCF3}"/>
    <dgm:cxn modelId="{99E289BF-EE73-4C10-A4F1-BC26A5A06764}" srcId="{E6E00EB0-C184-4B7D-8E68-9B276127077B}" destId="{677B857E-41B8-4EBB-A735-6EFE0742D391}" srcOrd="8" destOrd="0" parTransId="{35709DB5-571F-43DC-8ED9-66B9C7864DD5}" sibTransId="{AAF9DFD2-4F18-4AE5-9E37-1741F6D68B4C}"/>
    <dgm:cxn modelId="{CB27B37D-C2CB-4022-8F7A-111EC6C2B22A}" srcId="{E6E00EB0-C184-4B7D-8E68-9B276127077B}" destId="{5932987F-392F-484E-8AC2-EB43D01E3E85}" srcOrd="1" destOrd="0" parTransId="{B1374562-E7DE-4486-BB96-2F4D936D650D}" sibTransId="{EF6131CB-D83D-424D-9F0D-5E211A7B9BEC}"/>
    <dgm:cxn modelId="{20921071-59E7-4DA4-A092-B168897BC912}" srcId="{E6E00EB0-C184-4B7D-8E68-9B276127077B}" destId="{B57B80A3-ECF6-4EEC-95FA-346AEAA6DB56}" srcOrd="3" destOrd="0" parTransId="{D4475EB8-B2BF-4D03-A63B-38AA942B82DE}" sibTransId="{DA7269CF-C277-4361-8A08-9B54811F69A5}"/>
    <dgm:cxn modelId="{96680627-0769-4272-90D5-00C95761E2CD}" type="presOf" srcId="{D426E993-8B31-4EB9-AA95-1A3C49905449}" destId="{567D6FBE-6D36-42BB-9051-B718414527C5}" srcOrd="0" destOrd="0" presId="urn:microsoft.com/office/officeart/2005/8/layout/venn1"/>
    <dgm:cxn modelId="{87E9028E-3A4A-495A-B35D-ECEA86B41039}" type="presOf" srcId="{E6E00EB0-C184-4B7D-8E68-9B276127077B}" destId="{8C88D007-6C68-4AA7-A025-EB6C505388A3}" srcOrd="0" destOrd="0" presId="urn:microsoft.com/office/officeart/2005/8/layout/venn1"/>
    <dgm:cxn modelId="{55DFD6AD-144E-4983-BF3A-07A81D850FA8}" type="presOf" srcId="{5517A16E-4076-40A7-98A6-8C72582EFE58}" destId="{87D7F3F2-6D6A-4704-90AA-4C8314E5ACF1}" srcOrd="0" destOrd="0" presId="urn:microsoft.com/office/officeart/2005/8/layout/venn1"/>
    <dgm:cxn modelId="{9CE2E3B9-C8B1-4067-9863-0C635F7338FE}" srcId="{E6E00EB0-C184-4B7D-8E68-9B276127077B}" destId="{C5FAEA3B-29E3-4E84-AD0E-918BF9374C83}" srcOrd="7" destOrd="0" parTransId="{F3864A88-CDCB-4E4B-81D6-AE50C2DF9551}" sibTransId="{D8987F3B-2D61-44A5-A04E-351D4FCD8A4A}"/>
    <dgm:cxn modelId="{A5279A99-F630-426B-B680-2AA3FF98EFA3}" srcId="{E6E00EB0-C184-4B7D-8E68-9B276127077B}" destId="{D426E993-8B31-4EB9-AA95-1A3C49905449}" srcOrd="2" destOrd="0" parTransId="{E7A8237B-F040-467E-9BD5-A2E32B559A08}" sibTransId="{4948CFF0-9DFF-4364-A8FA-3DF93E9F4300}"/>
    <dgm:cxn modelId="{1FBDF991-CB2A-4DDE-9D74-2A83BFC0AE60}" type="presOf" srcId="{B57B80A3-ECF6-4EEC-95FA-346AEAA6DB56}" destId="{FFA3227B-5F1B-4CEA-B262-4729B5407996}" srcOrd="0" destOrd="0" presId="urn:microsoft.com/office/officeart/2005/8/layout/venn1"/>
    <dgm:cxn modelId="{EE977E3E-EE6A-47A9-A6F2-A323F787CCAE}" type="presOf" srcId="{5932987F-392F-484E-8AC2-EB43D01E3E85}" destId="{8C297B72-4BEC-4531-8B1D-05C596C1E526}" srcOrd="0" destOrd="0" presId="urn:microsoft.com/office/officeart/2005/8/layout/venn1"/>
    <dgm:cxn modelId="{70E6A746-3FA8-4702-A859-1C066B686776}" srcId="{E6E00EB0-C184-4B7D-8E68-9B276127077B}" destId="{421F3A80-440C-47F1-807E-8C0110C81581}" srcOrd="6" destOrd="0" parTransId="{9BA40C06-A728-4B9D-9A65-04D6D02043C7}" sibTransId="{84AEEACC-F39A-4C10-BF7A-4B1E5B775E6B}"/>
    <dgm:cxn modelId="{CD43F87E-6C42-43CA-A771-1A695A111D48}" type="presOf" srcId="{421F3A80-440C-47F1-807E-8C0110C81581}" destId="{582536BC-7883-4DD6-AE92-A822D358D2DF}" srcOrd="0" destOrd="0" presId="urn:microsoft.com/office/officeart/2005/8/layout/venn1"/>
    <dgm:cxn modelId="{38350B06-F3C9-4765-8D55-6322761DBE45}" srcId="{E6E00EB0-C184-4B7D-8E68-9B276127077B}" destId="{5517A16E-4076-40A7-98A6-8C72582EFE58}" srcOrd="4" destOrd="0" parTransId="{6ED14586-23E2-48FA-B564-E573679D402F}" sibTransId="{4C4E4542-DB95-4472-8622-2F06447FDD20}"/>
    <dgm:cxn modelId="{FD41450D-825A-44FF-BD54-1C8483AC674E}" type="presParOf" srcId="{8C88D007-6C68-4AA7-A025-EB6C505388A3}" destId="{4D8894BC-9563-44ED-978B-E48E27C3028F}" srcOrd="0" destOrd="0" presId="urn:microsoft.com/office/officeart/2005/8/layout/venn1"/>
    <dgm:cxn modelId="{A0D4889A-18DE-4737-8F10-A2A606127BDA}" type="presParOf" srcId="{8C88D007-6C68-4AA7-A025-EB6C505388A3}" destId="{25948C62-EB5D-4665-953A-09A5D35FA2D8}" srcOrd="1" destOrd="0" presId="urn:microsoft.com/office/officeart/2005/8/layout/venn1"/>
    <dgm:cxn modelId="{86FA4137-D881-44A5-9162-2BED0A942D4D}" type="presParOf" srcId="{8C88D007-6C68-4AA7-A025-EB6C505388A3}" destId="{882685E4-2653-4CE6-A870-EA9CD6FBCAFB}" srcOrd="2" destOrd="0" presId="urn:microsoft.com/office/officeart/2005/8/layout/venn1"/>
    <dgm:cxn modelId="{7D550A00-B930-4438-928F-CA19BF4366E3}" type="presParOf" srcId="{8C88D007-6C68-4AA7-A025-EB6C505388A3}" destId="{8C297B72-4BEC-4531-8B1D-05C596C1E526}" srcOrd="3" destOrd="0" presId="urn:microsoft.com/office/officeart/2005/8/layout/venn1"/>
    <dgm:cxn modelId="{A176F17E-7191-4335-84BE-961391552AF6}" type="presParOf" srcId="{8C88D007-6C68-4AA7-A025-EB6C505388A3}" destId="{1D0705A6-71EF-4E4D-AB0A-04B104018C1B}" srcOrd="4" destOrd="0" presId="urn:microsoft.com/office/officeart/2005/8/layout/venn1"/>
    <dgm:cxn modelId="{0609FEE5-3ED9-43FF-B834-483DAC73B952}" type="presParOf" srcId="{8C88D007-6C68-4AA7-A025-EB6C505388A3}" destId="{567D6FBE-6D36-42BB-9051-B718414527C5}" srcOrd="5" destOrd="0" presId="urn:microsoft.com/office/officeart/2005/8/layout/venn1"/>
    <dgm:cxn modelId="{E55EAE37-A79E-4B05-8E20-4C6EB375EC63}" type="presParOf" srcId="{8C88D007-6C68-4AA7-A025-EB6C505388A3}" destId="{1071323D-52C3-4C5E-A6B7-86BD8B3BF111}" srcOrd="6" destOrd="0" presId="urn:microsoft.com/office/officeart/2005/8/layout/venn1"/>
    <dgm:cxn modelId="{D67C09A7-0BDF-44C5-85C4-6054F6C558DB}" type="presParOf" srcId="{8C88D007-6C68-4AA7-A025-EB6C505388A3}" destId="{FFA3227B-5F1B-4CEA-B262-4729B5407996}" srcOrd="7" destOrd="0" presId="urn:microsoft.com/office/officeart/2005/8/layout/venn1"/>
    <dgm:cxn modelId="{30854BF2-352C-4CF1-8725-B3B17F02BAD9}" type="presParOf" srcId="{8C88D007-6C68-4AA7-A025-EB6C505388A3}" destId="{1718B0C2-8EE3-43FC-8F88-2981BDB33DB4}" srcOrd="8" destOrd="0" presId="urn:microsoft.com/office/officeart/2005/8/layout/venn1"/>
    <dgm:cxn modelId="{2C5CDB5C-3A14-4C6A-BBB3-C22F6A90D49A}" type="presParOf" srcId="{8C88D007-6C68-4AA7-A025-EB6C505388A3}" destId="{87D7F3F2-6D6A-4704-90AA-4C8314E5ACF1}" srcOrd="9" destOrd="0" presId="urn:microsoft.com/office/officeart/2005/8/layout/venn1"/>
    <dgm:cxn modelId="{44E4AF46-0156-4C62-B499-9205E1EE121C}" type="presParOf" srcId="{8C88D007-6C68-4AA7-A025-EB6C505388A3}" destId="{CFF9D62C-346C-4FAC-86D1-5198B4773EF6}" srcOrd="10" destOrd="0" presId="urn:microsoft.com/office/officeart/2005/8/layout/venn1"/>
    <dgm:cxn modelId="{44EA5CDF-CAA0-4077-A33D-E8D5D0EDA5AF}" type="presParOf" srcId="{8C88D007-6C68-4AA7-A025-EB6C505388A3}" destId="{12EE9165-DB2F-4582-BF5D-150F566EF7DE}" srcOrd="11" destOrd="0" presId="urn:microsoft.com/office/officeart/2005/8/layout/venn1"/>
    <dgm:cxn modelId="{1221D1F6-9B8B-4965-9303-1BC31B9FD2E0}" type="presParOf" srcId="{8C88D007-6C68-4AA7-A025-EB6C505388A3}" destId="{68CDC67C-C0CC-4CCA-BB2A-CE7456DC27F1}" srcOrd="12" destOrd="0" presId="urn:microsoft.com/office/officeart/2005/8/layout/venn1"/>
    <dgm:cxn modelId="{76F11327-B5F0-4740-A6C5-42FC78242E7C}" type="presParOf" srcId="{8C88D007-6C68-4AA7-A025-EB6C505388A3}" destId="{582536BC-7883-4DD6-AE92-A822D358D2D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22CB-84A7-4A19-8E6D-A86978F7112A}">
      <dsp:nvSpPr>
        <dsp:cNvPr id="0" name=""/>
        <dsp:cNvSpPr/>
      </dsp:nvSpPr>
      <dsp:spPr>
        <a:xfrm>
          <a:off x="0" y="126993"/>
          <a:ext cx="5094828" cy="156728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0E29-6231-496E-8E7A-580B057775C9}">
      <dsp:nvSpPr>
        <dsp:cNvPr id="0" name=""/>
        <dsp:cNvSpPr/>
      </dsp:nvSpPr>
      <dsp:spPr>
        <a:xfrm>
          <a:off x="3357660" y="392553"/>
          <a:ext cx="1227684" cy="102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компетенции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357660" y="392553"/>
        <a:ext cx="1227684" cy="1021717"/>
      </dsp:txXfrm>
    </dsp:sp>
    <dsp:sp modelId="{5B97953F-D8F2-4D59-8B45-9F614559A778}">
      <dsp:nvSpPr>
        <dsp:cNvPr id="0" name=""/>
        <dsp:cNvSpPr/>
      </dsp:nvSpPr>
      <dsp:spPr>
        <a:xfrm>
          <a:off x="1897072" y="91067"/>
          <a:ext cx="1227684" cy="1572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умения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897072" y="91067"/>
        <a:ext cx="1227684" cy="1572883"/>
      </dsp:txXfrm>
    </dsp:sp>
    <dsp:sp modelId="{27B18827-F582-42D9-BE6F-30737D19C738}">
      <dsp:nvSpPr>
        <dsp:cNvPr id="0" name=""/>
        <dsp:cNvSpPr/>
      </dsp:nvSpPr>
      <dsp:spPr>
        <a:xfrm>
          <a:off x="411218" y="392553"/>
          <a:ext cx="1227684" cy="101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Знания, ценности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11218" y="392553"/>
        <a:ext cx="1227684" cy="1014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894BC-9563-44ED-978B-E48E27C3028F}">
      <dsp:nvSpPr>
        <dsp:cNvPr id="0" name=""/>
        <dsp:cNvSpPr/>
      </dsp:nvSpPr>
      <dsp:spPr>
        <a:xfrm>
          <a:off x="2684671" y="654818"/>
          <a:ext cx="2777156" cy="19449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8C62-EB5D-4665-953A-09A5D35FA2D8}">
      <dsp:nvSpPr>
        <dsp:cNvPr id="0" name=""/>
        <dsp:cNvSpPr/>
      </dsp:nvSpPr>
      <dsp:spPr>
        <a:xfrm>
          <a:off x="2169384" y="0"/>
          <a:ext cx="1957252" cy="3794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/>
            <a:t>деньги</a:t>
          </a:r>
          <a:endParaRPr lang="ru-RU" sz="2400" kern="1200" dirty="0"/>
        </a:p>
      </dsp:txBody>
      <dsp:txXfrm>
        <a:off x="2169384" y="0"/>
        <a:ext cx="1957252" cy="379462"/>
      </dsp:txXfrm>
    </dsp:sp>
    <dsp:sp modelId="{882685E4-2653-4CE6-A870-EA9CD6FBCAFB}">
      <dsp:nvSpPr>
        <dsp:cNvPr id="0" name=""/>
        <dsp:cNvSpPr/>
      </dsp:nvSpPr>
      <dsp:spPr>
        <a:xfrm>
          <a:off x="3827675" y="1297754"/>
          <a:ext cx="1775038" cy="12705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297B72-4BEC-4531-8B1D-05C596C1E526}">
      <dsp:nvSpPr>
        <dsp:cNvPr id="0" name=""/>
        <dsp:cNvSpPr/>
      </dsp:nvSpPr>
      <dsp:spPr>
        <a:xfrm>
          <a:off x="4202891" y="695076"/>
          <a:ext cx="3277370" cy="26096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доход         </a:t>
          </a: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процент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 накопления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     инвестиции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</a:t>
          </a:r>
          <a:endParaRPr lang="ru-RU" sz="2300" kern="1200" dirty="0"/>
        </a:p>
      </dsp:txBody>
      <dsp:txXfrm>
        <a:off x="4202891" y="695076"/>
        <a:ext cx="3277370" cy="2609611"/>
      </dsp:txXfrm>
    </dsp:sp>
    <dsp:sp modelId="{1D0705A6-71EF-4E4D-AB0A-04B104018C1B}">
      <dsp:nvSpPr>
        <dsp:cNvPr id="0" name=""/>
        <dsp:cNvSpPr/>
      </dsp:nvSpPr>
      <dsp:spPr>
        <a:xfrm>
          <a:off x="4041993" y="1726381"/>
          <a:ext cx="1528774" cy="148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D6FBE-6D36-42BB-9051-B718414527C5}">
      <dsp:nvSpPr>
        <dsp:cNvPr id="0" name=""/>
        <dsp:cNvSpPr/>
      </dsp:nvSpPr>
      <dsp:spPr>
        <a:xfrm>
          <a:off x="4801605" y="3375604"/>
          <a:ext cx="2806698" cy="12307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страховка</a:t>
          </a:r>
          <a:endParaRPr lang="ru-RU" sz="2300" kern="1200" dirty="0"/>
        </a:p>
      </dsp:txBody>
      <dsp:txXfrm>
        <a:off x="4801605" y="3375604"/>
        <a:ext cx="2806698" cy="1230729"/>
      </dsp:txXfrm>
    </dsp:sp>
    <dsp:sp modelId="{1071323D-52C3-4C5E-A6B7-86BD8B3BF111}">
      <dsp:nvSpPr>
        <dsp:cNvPr id="0" name=""/>
        <dsp:cNvSpPr/>
      </dsp:nvSpPr>
      <dsp:spPr>
        <a:xfrm>
          <a:off x="3470487" y="2155016"/>
          <a:ext cx="1482552" cy="13506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A3227B-5F1B-4CEA-B262-4729B5407996}">
      <dsp:nvSpPr>
        <dsp:cNvPr id="0" name=""/>
        <dsp:cNvSpPr/>
      </dsp:nvSpPr>
      <dsp:spPr>
        <a:xfrm>
          <a:off x="3990683" y="4782111"/>
          <a:ext cx="1957252" cy="4550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риск    </a:t>
          </a:r>
          <a:endParaRPr lang="ru-RU" sz="2300" kern="1200" dirty="0"/>
        </a:p>
      </dsp:txBody>
      <dsp:txXfrm>
        <a:off x="3990683" y="4782111"/>
        <a:ext cx="1957252" cy="455033"/>
      </dsp:txXfrm>
    </dsp:sp>
    <dsp:sp modelId="{1718B0C2-8EE3-43FC-8F88-2981BDB33DB4}">
      <dsp:nvSpPr>
        <dsp:cNvPr id="0" name=""/>
        <dsp:cNvSpPr/>
      </dsp:nvSpPr>
      <dsp:spPr>
        <a:xfrm>
          <a:off x="2898975" y="2155016"/>
          <a:ext cx="1659037" cy="13506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D7F3F2-6D6A-4704-90AA-4C8314E5ACF1}">
      <dsp:nvSpPr>
        <dsp:cNvPr id="0" name=""/>
        <dsp:cNvSpPr/>
      </dsp:nvSpPr>
      <dsp:spPr>
        <a:xfrm>
          <a:off x="2326905" y="4577222"/>
          <a:ext cx="1957252" cy="3804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пенсия</a:t>
          </a:r>
          <a:endParaRPr lang="ru-RU" sz="2300" kern="1200" dirty="0"/>
        </a:p>
      </dsp:txBody>
      <dsp:txXfrm>
        <a:off x="2326905" y="4577222"/>
        <a:ext cx="1957252" cy="380481"/>
      </dsp:txXfrm>
    </dsp:sp>
    <dsp:sp modelId="{CFF9D62C-346C-4FAC-86D1-5198B4773EF6}">
      <dsp:nvSpPr>
        <dsp:cNvPr id="0" name=""/>
        <dsp:cNvSpPr/>
      </dsp:nvSpPr>
      <dsp:spPr>
        <a:xfrm>
          <a:off x="2613234" y="1797833"/>
          <a:ext cx="1708147" cy="1708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EE9165-DB2F-4582-BF5D-150F566EF7DE}">
      <dsp:nvSpPr>
        <dsp:cNvPr id="0" name=""/>
        <dsp:cNvSpPr/>
      </dsp:nvSpPr>
      <dsp:spPr>
        <a:xfrm>
          <a:off x="-344522" y="2745915"/>
          <a:ext cx="2763866" cy="24912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       </a:t>
          </a:r>
          <a:r>
            <a:rPr lang="ru-RU" sz="2300" b="1" i="1" kern="1200" dirty="0" smtClean="0"/>
            <a:t>банковский счет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инфляция</a:t>
          </a:r>
          <a:endParaRPr lang="ru-RU" sz="2300" b="1" i="1" kern="1200" dirty="0"/>
        </a:p>
      </dsp:txBody>
      <dsp:txXfrm>
        <a:off x="-344522" y="2745915"/>
        <a:ext cx="2763866" cy="2491229"/>
      </dsp:txXfrm>
    </dsp:sp>
    <dsp:sp modelId="{68CDC67C-C0CC-4CCA-BB2A-CE7456DC27F1}">
      <dsp:nvSpPr>
        <dsp:cNvPr id="0" name=""/>
        <dsp:cNvSpPr/>
      </dsp:nvSpPr>
      <dsp:spPr>
        <a:xfrm>
          <a:off x="2327475" y="1012015"/>
          <a:ext cx="2024478" cy="19035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2536BC-7883-4DD6-AE92-A822D358D2DF}">
      <dsp:nvSpPr>
        <dsp:cNvPr id="0" name=""/>
        <dsp:cNvSpPr/>
      </dsp:nvSpPr>
      <dsp:spPr>
        <a:xfrm>
          <a:off x="-321235" y="388685"/>
          <a:ext cx="2767911" cy="2434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товары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услуги</a:t>
          </a: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права </a:t>
          </a:r>
          <a:r>
            <a:rPr lang="ru-RU" sz="2300" b="1" i="1" kern="1200" dirty="0" smtClean="0"/>
            <a:t>покупателей      </a:t>
          </a:r>
          <a:endParaRPr lang="ru-RU" sz="2300" kern="1200" dirty="0"/>
        </a:p>
      </dsp:txBody>
      <dsp:txXfrm>
        <a:off x="-321235" y="388685"/>
        <a:ext cx="2767911" cy="243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1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2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3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5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6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65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77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88" algn="l" defTabSz="91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744538"/>
            <a:ext cx="61722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744538"/>
            <a:ext cx="61722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приведены  определение финансовой грамотности, принятое в исследовании </a:t>
            </a:r>
            <a:r>
              <a:rPr lang="en-US" dirty="0" smtClean="0"/>
              <a:t>PISA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слова из ФГОС – требований к предметным результатам по обществознанию. Содержание этого предмета в большей степени, чем другие, касается и содержания, и контекстов финансовой грамотности.</a:t>
            </a:r>
          </a:p>
          <a:p>
            <a:r>
              <a:rPr lang="ru-RU" dirty="0" smtClean="0"/>
              <a:t>В соответствии с этим требованием даются три ожидаемых образовательных результата, которые могут обеспечить разрабатываемые материалы мониторинга.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744538"/>
            <a:ext cx="61722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744538"/>
            <a:ext cx="61722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Рассматриваются типичные повседневные ситуации финансовых отношений, многие из которых актуальны для семей обучающихся, их родных и знакомых.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1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9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225604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6E1E-993A-4673-908E-A0751DAD18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6B25-BBF5-4EA1-91FF-71E18008A5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45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D46B-CE5A-4722-9E8B-0889E6D64B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E5D4-F622-41A0-8D21-FE7A10E758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23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603783"/>
            <a:ext cx="10098723" cy="142292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3036574"/>
            <a:ext cx="10098723" cy="156720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5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6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7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F84-1FDC-4195-8706-B241D3334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888C-D869-4771-9999-D7D8002459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42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71691"/>
            <a:ext cx="5247375" cy="472816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71691"/>
            <a:ext cx="5247375" cy="472816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FACA-302B-4A66-9045-CF45EA5ABB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896E-6222-46E2-8E6D-93C8470F88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53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603696"/>
            <a:ext cx="5249439" cy="66834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14" indent="0">
              <a:buNone/>
              <a:defRPr sz="2400" b="1"/>
            </a:lvl2pPr>
            <a:lvl3pPr marL="1088227" indent="0">
              <a:buNone/>
              <a:defRPr sz="2100" b="1"/>
            </a:lvl3pPr>
            <a:lvl4pPr marL="1632341" indent="0">
              <a:buNone/>
              <a:defRPr sz="1900" b="1"/>
            </a:lvl4pPr>
            <a:lvl5pPr marL="2176455" indent="0">
              <a:buNone/>
              <a:defRPr sz="1900" b="1"/>
            </a:lvl5pPr>
            <a:lvl6pPr marL="2720569" indent="0">
              <a:buNone/>
              <a:defRPr sz="1900" b="1"/>
            </a:lvl6pPr>
            <a:lvl7pPr marL="3264682" indent="0">
              <a:buNone/>
              <a:defRPr sz="1900" b="1"/>
            </a:lvl7pPr>
            <a:lvl8pPr marL="3808796" indent="0">
              <a:buNone/>
              <a:defRPr sz="1900" b="1"/>
            </a:lvl8pPr>
            <a:lvl9pPr marL="435291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272040"/>
            <a:ext cx="5249439" cy="412781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603696"/>
            <a:ext cx="5251501" cy="66834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14" indent="0">
              <a:buNone/>
              <a:defRPr sz="2400" b="1"/>
            </a:lvl2pPr>
            <a:lvl3pPr marL="1088227" indent="0">
              <a:buNone/>
              <a:defRPr sz="2100" b="1"/>
            </a:lvl3pPr>
            <a:lvl4pPr marL="1632341" indent="0">
              <a:buNone/>
              <a:defRPr sz="1900" b="1"/>
            </a:lvl4pPr>
            <a:lvl5pPr marL="2176455" indent="0">
              <a:buNone/>
              <a:defRPr sz="1900" b="1"/>
            </a:lvl5pPr>
            <a:lvl6pPr marL="2720569" indent="0">
              <a:buNone/>
              <a:defRPr sz="1900" b="1"/>
            </a:lvl6pPr>
            <a:lvl7pPr marL="3264682" indent="0">
              <a:buNone/>
              <a:defRPr sz="1900" b="1"/>
            </a:lvl7pPr>
            <a:lvl8pPr marL="3808796" indent="0">
              <a:buNone/>
              <a:defRPr sz="1900" b="1"/>
            </a:lvl8pPr>
            <a:lvl9pPr marL="435291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272040"/>
            <a:ext cx="5251501" cy="412781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7625-FFAC-49B8-A045-DC342F95F7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5D48-F432-4D4C-9C25-4A69B3E7D0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47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4291-4A97-4C97-994B-0DB14655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F8CF-07CD-4DBD-AFDF-ED0141DA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253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21D0-926E-4154-BD49-9F036CD73D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3F23-028B-4CE2-923B-1209925F4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868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5249"/>
            <a:ext cx="3908718" cy="121396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85249"/>
            <a:ext cx="6641725" cy="611460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99215"/>
            <a:ext cx="3908718" cy="4900641"/>
          </a:xfrm>
        </p:spPr>
        <p:txBody>
          <a:bodyPr/>
          <a:lstStyle>
            <a:lvl1pPr marL="0" indent="0">
              <a:buNone/>
              <a:defRPr sz="1700"/>
            </a:lvl1pPr>
            <a:lvl2pPr marL="544114" indent="0">
              <a:buNone/>
              <a:defRPr sz="1400"/>
            </a:lvl2pPr>
            <a:lvl3pPr marL="1088227" indent="0">
              <a:buNone/>
              <a:defRPr sz="1200"/>
            </a:lvl3pPr>
            <a:lvl4pPr marL="1632341" indent="0">
              <a:buNone/>
              <a:defRPr sz="1100"/>
            </a:lvl4pPr>
            <a:lvl5pPr marL="2176455" indent="0">
              <a:buNone/>
              <a:defRPr sz="1100"/>
            </a:lvl5pPr>
            <a:lvl6pPr marL="2720569" indent="0">
              <a:buNone/>
              <a:defRPr sz="1100"/>
            </a:lvl6pPr>
            <a:lvl7pPr marL="3264682" indent="0">
              <a:buNone/>
              <a:defRPr sz="1100"/>
            </a:lvl7pPr>
            <a:lvl8pPr marL="3808796" indent="0">
              <a:buNone/>
              <a:defRPr sz="1100"/>
            </a:lvl8pPr>
            <a:lvl9pPr marL="435291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D823-FD32-4AFB-944C-5C9696C51C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3A68-4784-4A8B-B3CA-EF20B2F769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546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1"/>
            <a:ext cx="7128510" cy="59205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14" indent="0">
              <a:buNone/>
              <a:defRPr sz="3300"/>
            </a:lvl2pPr>
            <a:lvl3pPr marL="1088227" indent="0">
              <a:buNone/>
              <a:defRPr sz="2900"/>
            </a:lvl3pPr>
            <a:lvl4pPr marL="1632341" indent="0">
              <a:buNone/>
              <a:defRPr sz="2400"/>
            </a:lvl4pPr>
            <a:lvl5pPr marL="2176455" indent="0">
              <a:buNone/>
              <a:defRPr sz="2400"/>
            </a:lvl5pPr>
            <a:lvl6pPr marL="2720569" indent="0">
              <a:buNone/>
              <a:defRPr sz="2400"/>
            </a:lvl6pPr>
            <a:lvl7pPr marL="3264682" indent="0">
              <a:buNone/>
              <a:defRPr sz="2400"/>
            </a:lvl7pPr>
            <a:lvl8pPr marL="3808796" indent="0">
              <a:buNone/>
              <a:defRPr sz="2400"/>
            </a:lvl8pPr>
            <a:lvl9pPr marL="4352910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29"/>
            <a:ext cx="7128510" cy="840820"/>
          </a:xfrm>
        </p:spPr>
        <p:txBody>
          <a:bodyPr/>
          <a:lstStyle>
            <a:lvl1pPr marL="0" indent="0">
              <a:buNone/>
              <a:defRPr sz="1700"/>
            </a:lvl1pPr>
            <a:lvl2pPr marL="544114" indent="0">
              <a:buNone/>
              <a:defRPr sz="1400"/>
            </a:lvl2pPr>
            <a:lvl3pPr marL="1088227" indent="0">
              <a:buNone/>
              <a:defRPr sz="1200"/>
            </a:lvl3pPr>
            <a:lvl4pPr marL="1632341" indent="0">
              <a:buNone/>
              <a:defRPr sz="1100"/>
            </a:lvl4pPr>
            <a:lvl5pPr marL="2176455" indent="0">
              <a:buNone/>
              <a:defRPr sz="1100"/>
            </a:lvl5pPr>
            <a:lvl6pPr marL="2720569" indent="0">
              <a:buNone/>
              <a:defRPr sz="1100"/>
            </a:lvl6pPr>
            <a:lvl7pPr marL="3264682" indent="0">
              <a:buNone/>
              <a:defRPr sz="1100"/>
            </a:lvl7pPr>
            <a:lvl8pPr marL="3808796" indent="0">
              <a:buNone/>
              <a:defRPr sz="1100"/>
            </a:lvl8pPr>
            <a:lvl9pPr marL="435291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AA78-3910-4B83-BEA4-C4A1FD2BA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91F9-50A7-4BB4-848E-8675659892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470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EB59-7749-40B8-BEC0-F8D23407C2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D4D7-F691-42DD-88DB-75C435E49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26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AE91-F654-4C09-A157-79A8D5590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AD57-90E8-4C5A-8E40-7E6C3B9F53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8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1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0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8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9" y="4603785"/>
            <a:ext cx="10098723" cy="14229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9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84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606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127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648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1699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8" y="1671694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4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83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6" y="1603699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4" indent="0">
              <a:buNone/>
              <a:defRPr sz="2300" b="1"/>
            </a:lvl2pPr>
            <a:lvl3pPr marL="1042487" indent="0">
              <a:buNone/>
              <a:defRPr sz="2100" b="1"/>
            </a:lvl3pPr>
            <a:lvl4pPr marL="1563731" indent="0">
              <a:buNone/>
              <a:defRPr sz="1900" b="1"/>
            </a:lvl4pPr>
            <a:lvl5pPr marL="2084974" indent="0">
              <a:buNone/>
              <a:defRPr sz="1900" b="1"/>
            </a:lvl5pPr>
            <a:lvl6pPr marL="2606219" indent="0">
              <a:buNone/>
              <a:defRPr sz="1900" b="1"/>
            </a:lvl6pPr>
            <a:lvl7pPr marL="3127463" indent="0">
              <a:buNone/>
              <a:defRPr sz="1900" b="1"/>
            </a:lvl7pPr>
            <a:lvl8pPr marL="3648705" indent="0">
              <a:buNone/>
              <a:defRPr sz="1900" b="1"/>
            </a:lvl8pPr>
            <a:lvl9pPr marL="41699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6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10" y="1603699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4" indent="0">
              <a:buNone/>
              <a:defRPr sz="2300" b="1"/>
            </a:lvl2pPr>
            <a:lvl3pPr marL="1042487" indent="0">
              <a:buNone/>
              <a:defRPr sz="2100" b="1"/>
            </a:lvl3pPr>
            <a:lvl4pPr marL="1563731" indent="0">
              <a:buNone/>
              <a:defRPr sz="1900" b="1"/>
            </a:lvl4pPr>
            <a:lvl5pPr marL="2084974" indent="0">
              <a:buNone/>
              <a:defRPr sz="1900" b="1"/>
            </a:lvl5pPr>
            <a:lvl6pPr marL="2606219" indent="0">
              <a:buNone/>
              <a:defRPr sz="1900" b="1"/>
            </a:lvl6pPr>
            <a:lvl7pPr marL="3127463" indent="0">
              <a:buNone/>
              <a:defRPr sz="1900" b="1"/>
            </a:lvl7pPr>
            <a:lvl8pPr marL="3648705" indent="0">
              <a:buNone/>
              <a:defRPr sz="1900" b="1"/>
            </a:lvl8pPr>
            <a:lvl9pPr marL="41699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0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54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9" y="4603785"/>
            <a:ext cx="10098723" cy="14229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9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84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606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127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648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1699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7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5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7" y="1499217"/>
            <a:ext cx="3908718" cy="4900641"/>
          </a:xfrm>
        </p:spPr>
        <p:txBody>
          <a:bodyPr/>
          <a:lstStyle>
            <a:lvl1pPr marL="0" indent="0">
              <a:buNone/>
              <a:defRPr sz="1500"/>
            </a:lvl1pPr>
            <a:lvl2pPr marL="521244" indent="0">
              <a:buNone/>
              <a:defRPr sz="1500"/>
            </a:lvl2pPr>
            <a:lvl3pPr marL="1042487" indent="0">
              <a:buNone/>
              <a:defRPr sz="1100"/>
            </a:lvl3pPr>
            <a:lvl4pPr marL="1563731" indent="0">
              <a:buNone/>
              <a:defRPr sz="1100"/>
            </a:lvl4pPr>
            <a:lvl5pPr marL="2084974" indent="0">
              <a:buNone/>
              <a:defRPr sz="1100"/>
            </a:lvl5pPr>
            <a:lvl6pPr marL="2606219" indent="0">
              <a:buNone/>
              <a:defRPr sz="1100"/>
            </a:lvl6pPr>
            <a:lvl7pPr marL="3127463" indent="0">
              <a:buNone/>
              <a:defRPr sz="1100"/>
            </a:lvl7pPr>
            <a:lvl8pPr marL="3648705" indent="0">
              <a:buNone/>
              <a:defRPr sz="1100"/>
            </a:lvl8pPr>
            <a:lvl9pPr marL="41699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85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44" indent="0">
              <a:buNone/>
              <a:defRPr sz="3200"/>
            </a:lvl2pPr>
            <a:lvl3pPr marL="1042487" indent="0">
              <a:buNone/>
              <a:defRPr sz="2700"/>
            </a:lvl3pPr>
            <a:lvl4pPr marL="1563731" indent="0">
              <a:buNone/>
              <a:defRPr sz="2300"/>
            </a:lvl4pPr>
            <a:lvl5pPr marL="2084974" indent="0">
              <a:buNone/>
              <a:defRPr sz="2300"/>
            </a:lvl5pPr>
            <a:lvl6pPr marL="2606219" indent="0">
              <a:buNone/>
              <a:defRPr sz="2300"/>
            </a:lvl6pPr>
            <a:lvl7pPr marL="3127463" indent="0">
              <a:buNone/>
              <a:defRPr sz="2300"/>
            </a:lvl7pPr>
            <a:lvl8pPr marL="3648705" indent="0">
              <a:buNone/>
              <a:defRPr sz="2300"/>
            </a:lvl8pPr>
            <a:lvl9pPr marL="416995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2"/>
            <a:ext cx="7128510" cy="840819"/>
          </a:xfrm>
        </p:spPr>
        <p:txBody>
          <a:bodyPr/>
          <a:lstStyle>
            <a:lvl1pPr marL="0" indent="0">
              <a:buNone/>
              <a:defRPr sz="1500"/>
            </a:lvl1pPr>
            <a:lvl2pPr marL="521244" indent="0">
              <a:buNone/>
              <a:defRPr sz="1500"/>
            </a:lvl2pPr>
            <a:lvl3pPr marL="1042487" indent="0">
              <a:buNone/>
              <a:defRPr sz="1100"/>
            </a:lvl3pPr>
            <a:lvl4pPr marL="1563731" indent="0">
              <a:buNone/>
              <a:defRPr sz="1100"/>
            </a:lvl4pPr>
            <a:lvl5pPr marL="2084974" indent="0">
              <a:buNone/>
              <a:defRPr sz="1100"/>
            </a:lvl5pPr>
            <a:lvl6pPr marL="2606219" indent="0">
              <a:buNone/>
              <a:defRPr sz="1100"/>
            </a:lvl6pPr>
            <a:lvl7pPr marL="3127463" indent="0">
              <a:buNone/>
              <a:defRPr sz="1100"/>
            </a:lvl7pPr>
            <a:lvl8pPr marL="3648705" indent="0">
              <a:buNone/>
              <a:defRPr sz="1100"/>
            </a:lvl8pPr>
            <a:lvl9pPr marL="41699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31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11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9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8" y="1671694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4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6" y="1603699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4" indent="0">
              <a:buNone/>
              <a:defRPr sz="2300" b="1"/>
            </a:lvl2pPr>
            <a:lvl3pPr marL="1042487" indent="0">
              <a:buNone/>
              <a:defRPr sz="2100" b="1"/>
            </a:lvl3pPr>
            <a:lvl4pPr marL="1563731" indent="0">
              <a:buNone/>
              <a:defRPr sz="1900" b="1"/>
            </a:lvl4pPr>
            <a:lvl5pPr marL="2084974" indent="0">
              <a:buNone/>
              <a:defRPr sz="1900" b="1"/>
            </a:lvl5pPr>
            <a:lvl6pPr marL="2606219" indent="0">
              <a:buNone/>
              <a:defRPr sz="1900" b="1"/>
            </a:lvl6pPr>
            <a:lvl7pPr marL="3127463" indent="0">
              <a:buNone/>
              <a:defRPr sz="1900" b="1"/>
            </a:lvl7pPr>
            <a:lvl8pPr marL="3648705" indent="0">
              <a:buNone/>
              <a:defRPr sz="1900" b="1"/>
            </a:lvl8pPr>
            <a:lvl9pPr marL="41699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6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10" y="1603699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4" indent="0">
              <a:buNone/>
              <a:defRPr sz="2300" b="1"/>
            </a:lvl2pPr>
            <a:lvl3pPr marL="1042487" indent="0">
              <a:buNone/>
              <a:defRPr sz="2100" b="1"/>
            </a:lvl3pPr>
            <a:lvl4pPr marL="1563731" indent="0">
              <a:buNone/>
              <a:defRPr sz="1900" b="1"/>
            </a:lvl4pPr>
            <a:lvl5pPr marL="2084974" indent="0">
              <a:buNone/>
              <a:defRPr sz="1900" b="1"/>
            </a:lvl5pPr>
            <a:lvl6pPr marL="2606219" indent="0">
              <a:buNone/>
              <a:defRPr sz="1900" b="1"/>
            </a:lvl6pPr>
            <a:lvl7pPr marL="3127463" indent="0">
              <a:buNone/>
              <a:defRPr sz="1900" b="1"/>
            </a:lvl7pPr>
            <a:lvl8pPr marL="3648705" indent="0">
              <a:buNone/>
              <a:defRPr sz="1900" b="1"/>
            </a:lvl8pPr>
            <a:lvl9pPr marL="41699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0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7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5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7" y="1499217"/>
            <a:ext cx="3908718" cy="4900641"/>
          </a:xfrm>
        </p:spPr>
        <p:txBody>
          <a:bodyPr/>
          <a:lstStyle>
            <a:lvl1pPr marL="0" indent="0">
              <a:buNone/>
              <a:defRPr sz="1500"/>
            </a:lvl1pPr>
            <a:lvl2pPr marL="521244" indent="0">
              <a:buNone/>
              <a:defRPr sz="1500"/>
            </a:lvl2pPr>
            <a:lvl3pPr marL="1042487" indent="0">
              <a:buNone/>
              <a:defRPr sz="1100"/>
            </a:lvl3pPr>
            <a:lvl4pPr marL="1563731" indent="0">
              <a:buNone/>
              <a:defRPr sz="1100"/>
            </a:lvl4pPr>
            <a:lvl5pPr marL="2084974" indent="0">
              <a:buNone/>
              <a:defRPr sz="1100"/>
            </a:lvl5pPr>
            <a:lvl6pPr marL="2606219" indent="0">
              <a:buNone/>
              <a:defRPr sz="1100"/>
            </a:lvl6pPr>
            <a:lvl7pPr marL="3127463" indent="0">
              <a:buNone/>
              <a:defRPr sz="1100"/>
            </a:lvl7pPr>
            <a:lvl8pPr marL="3648705" indent="0">
              <a:buNone/>
              <a:defRPr sz="1100"/>
            </a:lvl8pPr>
            <a:lvl9pPr marL="41699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44" indent="0">
              <a:buNone/>
              <a:defRPr sz="3200"/>
            </a:lvl2pPr>
            <a:lvl3pPr marL="1042487" indent="0">
              <a:buNone/>
              <a:defRPr sz="2700"/>
            </a:lvl3pPr>
            <a:lvl4pPr marL="1563731" indent="0">
              <a:buNone/>
              <a:defRPr sz="2300"/>
            </a:lvl4pPr>
            <a:lvl5pPr marL="2084974" indent="0">
              <a:buNone/>
              <a:defRPr sz="2300"/>
            </a:lvl5pPr>
            <a:lvl6pPr marL="2606219" indent="0">
              <a:buNone/>
              <a:defRPr sz="2300"/>
            </a:lvl6pPr>
            <a:lvl7pPr marL="3127463" indent="0">
              <a:buNone/>
              <a:defRPr sz="2300"/>
            </a:lvl7pPr>
            <a:lvl8pPr marL="3648705" indent="0">
              <a:buNone/>
              <a:defRPr sz="2300"/>
            </a:lvl8pPr>
            <a:lvl9pPr marL="416995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2"/>
            <a:ext cx="7128510" cy="840819"/>
          </a:xfrm>
        </p:spPr>
        <p:txBody>
          <a:bodyPr/>
          <a:lstStyle>
            <a:lvl1pPr marL="0" indent="0">
              <a:buNone/>
              <a:defRPr sz="1500"/>
            </a:lvl1pPr>
            <a:lvl2pPr marL="521244" indent="0">
              <a:buNone/>
              <a:defRPr sz="1500"/>
            </a:lvl2pPr>
            <a:lvl3pPr marL="1042487" indent="0">
              <a:buNone/>
              <a:defRPr sz="1100"/>
            </a:lvl3pPr>
            <a:lvl4pPr marL="1563731" indent="0">
              <a:buNone/>
              <a:defRPr sz="1100"/>
            </a:lvl4pPr>
            <a:lvl5pPr marL="2084974" indent="0">
              <a:buNone/>
              <a:defRPr sz="1100"/>
            </a:lvl5pPr>
            <a:lvl6pPr marL="2606219" indent="0">
              <a:buNone/>
              <a:defRPr sz="1100"/>
            </a:lvl6pPr>
            <a:lvl7pPr marL="3127463" indent="0">
              <a:buNone/>
              <a:defRPr sz="1100"/>
            </a:lvl7pPr>
            <a:lvl8pPr marL="3648705" indent="0">
              <a:buNone/>
              <a:defRPr sz="1100"/>
            </a:lvl8pPr>
            <a:lvl9pPr marL="41699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1"/>
            <a:ext cx="10692765" cy="1194065"/>
          </a:xfrm>
          <a:prstGeom prst="rect">
            <a:avLst/>
          </a:prstGeom>
        </p:spPr>
        <p:txBody>
          <a:bodyPr vert="horz" lIns="104249" tIns="52124" rIns="104249" bIns="52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71694"/>
            <a:ext cx="10692765" cy="4728165"/>
          </a:xfrm>
          <a:prstGeom prst="rect">
            <a:avLst/>
          </a:prstGeom>
        </p:spPr>
        <p:txBody>
          <a:bodyPr vert="horz" lIns="104249" tIns="52124" rIns="104249" bIns="52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3" y="6640325"/>
            <a:ext cx="3762269" cy="381438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487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4" indent="-390934" algn="l" defTabSz="10424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20" indent="-325778" algn="l" defTabSz="10424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110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52" indent="-260622" algn="l" defTabSz="104248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597" indent="-260622" algn="l" defTabSz="104248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39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085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29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571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44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87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31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974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19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463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05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95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94043" y="286908"/>
            <a:ext cx="10692765" cy="11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3" tIns="54411" rIns="108823" bIns="544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94043" y="1671691"/>
            <a:ext cx="10692765" cy="472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7"/>
            <a:ext cx="2772198" cy="381437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8BBE464-21FC-45B9-960B-13F17F023E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640327"/>
            <a:ext cx="3762269" cy="381437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640327"/>
            <a:ext cx="2772198" cy="381437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0DC42C9-BD99-4336-930D-8F224ACE7D56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5pPr>
      <a:lvl6pPr marL="54411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6pPr>
      <a:lvl7pPr marL="108822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7pPr>
      <a:lvl8pPr marL="163234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8pPr>
      <a:lvl9pPr marL="217645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408085" indent="-40808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85" indent="-34007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4" indent="-27205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98" indent="-27205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2" indent="-27205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25" indent="-272057" algn="l" defTabSz="10882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39" indent="-272057" algn="l" defTabSz="10882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53" indent="-272057" algn="l" defTabSz="10882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67" indent="-272057" algn="l" defTabSz="10882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4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7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1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5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69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2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96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0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1"/>
            <a:ext cx="10692765" cy="1194065"/>
          </a:xfrm>
          <a:prstGeom prst="rect">
            <a:avLst/>
          </a:prstGeom>
        </p:spPr>
        <p:txBody>
          <a:bodyPr vert="horz" lIns="104249" tIns="52124" rIns="104249" bIns="52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71694"/>
            <a:ext cx="10692765" cy="4728165"/>
          </a:xfrm>
          <a:prstGeom prst="rect">
            <a:avLst/>
          </a:prstGeom>
        </p:spPr>
        <p:txBody>
          <a:bodyPr vert="horz" lIns="104249" tIns="52124" rIns="104249" bIns="52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3" y="6640325"/>
            <a:ext cx="3762269" cy="381438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2487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4" indent="-390934" algn="l" defTabSz="10424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20" indent="-325778" algn="l" defTabSz="10424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110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52" indent="-260622" algn="l" defTabSz="104248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597" indent="-260622" algn="l" defTabSz="104248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39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085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29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571" indent="-260622" algn="l" defTabSz="10424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44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87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31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974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19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463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05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95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.kurobr.spb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685" y="3510186"/>
            <a:ext cx="10441160" cy="170815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«Опыт работы педагогов образовательных учреждений Курортного района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внеурочная деятельность)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января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897" y="1277938"/>
            <a:ext cx="9937104" cy="8586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Государственное бюджетное  учреждение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Дополнительного педагогического профессионального  образования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Центр повышения квалификации специалистов  </a:t>
            </a:r>
          </a:p>
          <a:p>
            <a:pPr algn="ctr">
              <a:lnSpc>
                <a:spcPct val="115000"/>
              </a:lnSpc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«Информационно-методический центр» Санкт – Петербурга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99" y="341834"/>
            <a:ext cx="1004919" cy="8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Елена\Desktop\25.01.23 доклад фин грам\Картинки\финансовая грамотнос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37" y="5631196"/>
            <a:ext cx="5040560" cy="11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841" y="2170565"/>
            <a:ext cx="98650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Сопровождение деятельности учителя </a:t>
            </a:r>
            <a:endParaRPr lang="ru-RU" sz="24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формированию и оценке функциональной грамотности </a:t>
            </a:r>
            <a:r>
              <a:rPr lang="ru-RU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1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0"/>
            <a:ext cx="10692765" cy="14950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образовательных учреждений Курортного района в Городских и Всероссийских мероприятиях по финансовой грамотности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5" y="1565970"/>
            <a:ext cx="10746985" cy="540060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/>
                <a:ea typeface="Calibri"/>
              </a:rPr>
              <a:t>Проект  Банка </a:t>
            </a:r>
            <a:r>
              <a:rPr lang="ru-RU" sz="2000" dirty="0" smtClean="0">
                <a:latin typeface="Times New Roman"/>
                <a:ea typeface="Calibri"/>
              </a:rPr>
              <a:t>России  </a:t>
            </a:r>
            <a:r>
              <a:rPr lang="ru-RU" sz="2000" dirty="0">
                <a:latin typeface="Times New Roman"/>
                <a:ea typeface="Calibri"/>
              </a:rPr>
              <a:t>«Онлайн-уроки финансовой грамотности для школьников</a:t>
            </a:r>
            <a:r>
              <a:rPr lang="ru-RU" sz="2000" dirty="0" smtClean="0">
                <a:latin typeface="Times New Roman"/>
                <a:ea typeface="Calibri"/>
              </a:rPr>
              <a:t>»</a:t>
            </a:r>
          </a:p>
          <a:p>
            <a:r>
              <a:rPr lang="ru-RU" sz="2000" dirty="0">
                <a:latin typeface="Times New Roman"/>
                <a:ea typeface="Calibri"/>
              </a:rPr>
              <a:t>Проект инициативного бюджетирования «Твой бюджет в школах». Приняли участие обучающиеся 9-11 классов из  3 -х ОУ. По итогам городского этапа проекта: команда ГБОУ СОШ №324 – победитель (проект «Школьная секция </a:t>
            </a:r>
            <a:r>
              <a:rPr lang="ru-RU" sz="2000" dirty="0" err="1">
                <a:latin typeface="Times New Roman"/>
                <a:ea typeface="Calibri"/>
              </a:rPr>
              <a:t>киберспорта</a:t>
            </a:r>
            <a:r>
              <a:rPr lang="ru-RU" sz="2000" dirty="0">
                <a:latin typeface="Times New Roman"/>
                <a:ea typeface="Calibri"/>
              </a:rPr>
              <a:t>», руководитель </a:t>
            </a:r>
            <a:r>
              <a:rPr lang="ru-RU" sz="2000" dirty="0" err="1">
                <a:latin typeface="Times New Roman"/>
                <a:ea typeface="Calibri"/>
              </a:rPr>
              <a:t>Дамения</a:t>
            </a:r>
            <a:r>
              <a:rPr lang="ru-RU" sz="2000" dirty="0">
                <a:latin typeface="Times New Roman"/>
                <a:ea typeface="Calibri"/>
              </a:rPr>
              <a:t> Наталья Сергеевна </a:t>
            </a:r>
            <a:endParaRPr lang="ru-RU" sz="2000" dirty="0" smtClean="0">
              <a:latin typeface="Times New Roman"/>
              <a:ea typeface="Calibri"/>
            </a:endParaRPr>
          </a:p>
          <a:p>
            <a:r>
              <a:rPr lang="ru-RU" sz="2000" dirty="0">
                <a:latin typeface="Times New Roman"/>
                <a:ea typeface="Calibri"/>
              </a:rPr>
              <a:t>Всероссийские олимпиады по финансовой грамотности и предпринимательству на образовательных платформах </a:t>
            </a:r>
            <a:r>
              <a:rPr lang="ru-RU" sz="2000" dirty="0" err="1">
                <a:latin typeface="Times New Roman"/>
                <a:ea typeface="Calibri"/>
              </a:rPr>
              <a:t>Учи.ру</a:t>
            </a:r>
            <a:r>
              <a:rPr lang="ru-RU" sz="2000" dirty="0">
                <a:latin typeface="Times New Roman"/>
                <a:ea typeface="Calibri"/>
              </a:rPr>
              <a:t> и </a:t>
            </a:r>
            <a:r>
              <a:rPr lang="ru-RU" sz="2000" dirty="0" err="1" smtClean="0">
                <a:latin typeface="Times New Roman"/>
                <a:ea typeface="Calibri"/>
              </a:rPr>
              <a:t>Якласс</a:t>
            </a:r>
            <a:endParaRPr lang="ru-RU" sz="2000" dirty="0" smtClean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Городской чемпионат по финансовой грамотности для учащихся 7-8 классов - участники, команда учащихся 7-8 классов ГБОУ СОШ №466, руководитель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Захов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Александр Сергеевич.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Всероссийская неделя финансовой грамотности для детей и молодежи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Всероссийский он-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лайн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зачет по финансовой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грамотности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Олимпиаде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Финатлон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для старшеклассников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Высшая проба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</a:rPr>
              <a:t>Всероссийский чемпионат по финансовой </a:t>
            </a:r>
            <a:r>
              <a:rPr lang="ru-RU" sz="2000" dirty="0" smtClean="0">
                <a:latin typeface="Times New Roman"/>
                <a:ea typeface="Calibri"/>
              </a:rPr>
              <a:t>грамотности.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3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881" y="989906"/>
            <a:ext cx="9864120" cy="7407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a typeface="Calibri"/>
              </a:rPr>
              <a:t/>
            </a:r>
            <a:br>
              <a:rPr lang="ru-RU" sz="4000" b="1" dirty="0">
                <a:ea typeface="Calibri"/>
              </a:rPr>
            </a:br>
            <a:r>
              <a:rPr lang="ru-RU" sz="4000" b="1" dirty="0">
                <a:ea typeface="Calibri"/>
              </a:rPr>
              <a:t/>
            </a:r>
            <a:br>
              <a:rPr lang="ru-RU" sz="4000" b="1" dirty="0">
                <a:ea typeface="Calibri"/>
              </a:rPr>
            </a:br>
            <a:r>
              <a:rPr lang="ru-RU" sz="4000" b="1" dirty="0" smtClean="0">
                <a:solidFill>
                  <a:srgbClr val="C00000"/>
                </a:solidFill>
                <a:ea typeface="Calibri"/>
              </a:rPr>
              <a:t>Финансовая </a:t>
            </a:r>
            <a:r>
              <a:rPr lang="ru-RU" sz="4000" b="1" dirty="0">
                <a:solidFill>
                  <a:srgbClr val="C00000"/>
                </a:solidFill>
                <a:ea typeface="Calibri"/>
              </a:rPr>
              <a:t>грамотность </a:t>
            </a:r>
            <a:r>
              <a:rPr lang="ru-RU" sz="4000" b="1" dirty="0" smtClean="0">
                <a:solidFill>
                  <a:srgbClr val="C00000"/>
                </a:solidFill>
                <a:ea typeface="Calibri"/>
              </a:rPr>
              <a:t>как один из  компонентов </a:t>
            </a:r>
            <a:r>
              <a:rPr lang="ru-RU" sz="4000" b="1" dirty="0">
                <a:solidFill>
                  <a:srgbClr val="C00000"/>
                </a:solidFill>
                <a:ea typeface="Calibri"/>
              </a:rPr>
              <a:t>функциональной </a:t>
            </a:r>
            <a:r>
              <a:rPr lang="ru-RU" sz="4000" b="1" dirty="0" smtClean="0">
                <a:solidFill>
                  <a:srgbClr val="C00000"/>
                </a:solidFill>
                <a:ea typeface="Calibri"/>
              </a:rPr>
              <a:t>грамотности</a:t>
            </a:r>
            <a:r>
              <a:rPr lang="ru-RU" sz="3600" dirty="0">
                <a:solidFill>
                  <a:srgbClr val="DC7168"/>
                </a:solidFill>
              </a:rPr>
              <a:t/>
            </a:r>
            <a:br>
              <a:rPr lang="ru-RU" sz="3600" dirty="0">
                <a:solidFill>
                  <a:srgbClr val="DC7168"/>
                </a:solidFill>
              </a:rPr>
            </a:br>
            <a:endParaRPr lang="ru-RU" dirty="0"/>
          </a:p>
        </p:txBody>
      </p:sp>
      <p:pic>
        <p:nvPicPr>
          <p:cNvPr id="3074" name="Picture 2" descr="D:\25.01.23 фин грам\Картин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81" y="3438178"/>
            <a:ext cx="4190032" cy="3146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5.01.23 фин грам\Картинки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7" y="3366170"/>
            <a:ext cx="4208520" cy="31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41" y="1010427"/>
            <a:ext cx="9787007" cy="7143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Функциональная 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576" y="1653369"/>
            <a:ext cx="10947204" cy="528593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Функционально грамотный человек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– это человек, который способен использовать постоянно приобретаемые в течение жизни знания, умения для решения максимально широкого диапазона жизненных задач в различных сферах человеческой деятельности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u="sng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u="sng" dirty="0">
              <a:solidFill>
                <a:srgbClr val="229E9B"/>
              </a:solidFill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900" b="1" u="sng" dirty="0">
              <a:solidFill>
                <a:schemeClr val="tx2">
                  <a:lumMod val="60000"/>
                  <a:lumOff val="40000"/>
                </a:schemeClr>
              </a:solidFill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Основные составляющие функциональной грамотности (</a:t>
            </a:r>
            <a:r>
              <a:rPr lang="en-US" sz="1900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PISA</a:t>
            </a:r>
            <a:r>
              <a:rPr lang="ru-RU" sz="1900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):</a:t>
            </a:r>
          </a:p>
          <a:p>
            <a:pPr marL="284599" indent="-284599">
              <a:spcBef>
                <a:spcPts val="0"/>
              </a:spcBef>
            </a:pP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Математическая грамотность</a:t>
            </a:r>
          </a:p>
          <a:p>
            <a:pPr marL="284599" indent="-284599">
              <a:spcBef>
                <a:spcPts val="0"/>
              </a:spcBef>
            </a:pP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Читательская грамотность</a:t>
            </a:r>
          </a:p>
          <a:p>
            <a:pPr marL="284599" indent="-284599">
              <a:spcBef>
                <a:spcPts val="0"/>
              </a:spcBef>
            </a:pP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Естественно-научная грамотность</a:t>
            </a:r>
          </a:p>
          <a:p>
            <a:pPr marL="284599" indent="-284599">
              <a:spcBef>
                <a:spcPts val="0"/>
              </a:spcBef>
            </a:pP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Финансовая грамотность</a:t>
            </a:r>
          </a:p>
          <a:p>
            <a:pPr marL="284599" indent="-284599">
              <a:spcBef>
                <a:spcPts val="0"/>
              </a:spcBef>
            </a:pP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глобальные компетенции </a:t>
            </a:r>
          </a:p>
          <a:p>
            <a:pPr marL="284599" indent="-284599">
              <a:spcBef>
                <a:spcPts val="0"/>
              </a:spcBef>
            </a:pP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креативное мышление</a:t>
            </a:r>
            <a:endParaRPr lang="ru-RU" sz="1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8689666"/>
              </p:ext>
            </p:extLst>
          </p:nvPr>
        </p:nvGraphicFramePr>
        <p:xfrm>
          <a:off x="1159896" y="3010690"/>
          <a:ext cx="5094828" cy="235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440623" y="3153567"/>
            <a:ext cx="2942630" cy="1547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069" tIns="45534" rIns="91069" bIns="45534" rtlCol="0" anchor="ctr"/>
          <a:lstStyle/>
          <a:p>
            <a:pPr algn="ctr" defTabSz="910715"/>
            <a:r>
              <a:rPr lang="ru-RU" sz="2900" b="1" dirty="0">
                <a:solidFill>
                  <a:prstClr val="white"/>
                </a:solidFill>
              </a:rPr>
              <a:t>Жизненные задачи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7" y="224608"/>
            <a:ext cx="2701601" cy="326566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8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86" y="224608"/>
            <a:ext cx="2071702" cy="500066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4" y="724675"/>
            <a:ext cx="1379621" cy="214314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" name="Picture 2" descr="C:\Users\larisa\Desktop\Безымянный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3367" y="224608"/>
            <a:ext cx="1643075" cy="500066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2" name="Picture 3" descr="C:\Users\larisa\Desktop\Безымянный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41019" y="224608"/>
            <a:ext cx="1047750" cy="895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3" name="Picture 2" descr="C:\Users\larisa\Desktop\Безымянный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26507" y="224608"/>
            <a:ext cx="1364778" cy="404074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04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Внедрение </a:t>
            </a:r>
            <a:r>
              <a:rPr lang="ru-RU" dirty="0"/>
              <a:t>в обучение элементов финансовой грамотности обусловлено документом: Стратегией</a:t>
            </a:r>
            <a:br>
              <a:rPr lang="ru-RU" dirty="0"/>
            </a:br>
            <a:r>
              <a:rPr lang="ru-RU" dirty="0"/>
              <a:t>повышения финансовой грамотности в Российской Федерации на 2017 - 2023 гг. утвержденной </a:t>
            </a:r>
            <a:br>
              <a:rPr lang="ru-RU" dirty="0"/>
            </a:br>
            <a:r>
              <a:rPr lang="ru-RU" dirty="0"/>
              <a:t>Распоряжением Правительства РФ от 25 сентября 2017 г. № 2039-р </a:t>
            </a:r>
            <a:br>
              <a:rPr lang="ru-RU" dirty="0"/>
            </a:br>
            <a:r>
              <a:rPr lang="ru-RU" i="1" dirty="0">
                <a:solidFill>
                  <a:srgbClr val="FF0000"/>
                </a:solidFill>
              </a:rPr>
              <a:t>«Человек, умеющий принимать эффективные решения в отношении личных финансов, способен 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также успешно решать более сложные задачи развития России.»</a:t>
            </a:r>
          </a:p>
        </p:txBody>
      </p:sp>
    </p:spTree>
    <p:extLst>
      <p:ext uri="{BB962C8B-B14F-4D97-AF65-F5344CB8AC3E}">
        <p14:creationId xmlns:p14="http://schemas.microsoft.com/office/powerpoint/2010/main" val="389061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327584"/>
            <a:ext cx="10692765" cy="7750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Финансовая грамотность – одна из составляющих функциональной грамотности </a:t>
            </a:r>
            <a:r>
              <a:rPr lang="ru-RU" sz="3300" dirty="0">
                <a:solidFill>
                  <a:srgbClr val="376092"/>
                </a:solidFill>
              </a:rPr>
              <a:t/>
            </a:r>
            <a:br>
              <a:rPr lang="ru-RU" sz="3300" dirty="0">
                <a:solidFill>
                  <a:srgbClr val="376092"/>
                </a:solidFill>
              </a:rPr>
            </a:br>
            <a:endParaRPr lang="ru-RU" sz="3300" dirty="0">
              <a:solidFill>
                <a:srgbClr val="37609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786" y="4014242"/>
            <a:ext cx="6786611" cy="2582062"/>
          </a:xfrm>
          <a:prstGeom prst="rect">
            <a:avLst/>
          </a:prstGeom>
        </p:spPr>
        <p:txBody>
          <a:bodyPr lIns="91426" tIns="45713" rIns="91426" bIns="45713">
            <a:normAutofit fontScale="70000" lnSpcReduction="20000"/>
          </a:bodyPr>
          <a:lstStyle/>
          <a:p>
            <a:pPr>
              <a:buNone/>
            </a:pPr>
            <a:r>
              <a:rPr lang="ru-RU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Выработка целесообразных моделей поведения в разнообразных жизненных ситуациях, связанных с финансами</a:t>
            </a:r>
          </a:p>
          <a:p>
            <a:pPr>
              <a:buNone/>
            </a:pP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представлений о возможных альтернативных решениях личных и семейных финансовых проблем</a:t>
            </a:r>
          </a:p>
          <a:p>
            <a:pPr>
              <a:buNone/>
            </a:pP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умения предвидеть позитивные и негативные последствия выбранного решения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01 МФГ_ФН_5_001_03_04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578" y="3998886"/>
            <a:ext cx="4032448" cy="259741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03921" y="1277938"/>
            <a:ext cx="11188789" cy="2354034"/>
          </a:xfrm>
          <a:prstGeom prst="foldedCorner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191869" tIns="239837" rIns="191869" bIns="239837" numCol="1" anchor="t" anchorCtr="0" compatLnSpc="1">
            <a:prstTxWarp prst="textNoShape">
              <a:avLst/>
            </a:prstTxWarp>
          </a:bodyPr>
          <a:lstStyle/>
          <a:p>
            <a:pPr indent="482273" algn="just" defTabSz="1218374" fontAlgn="base">
              <a:spcBef>
                <a:spcPct val="0"/>
              </a:spcBef>
            </a:pPr>
            <a:r>
              <a:rPr lang="ru-RU" sz="2000" i="1" dirty="0">
                <a:solidFill>
                  <a:prstClr val="black"/>
                </a:solidFill>
              </a:rPr>
              <a:t>Финансовая грамотность включает знание и понимание финансовых терминов</a:t>
            </a:r>
            <a:r>
              <a:rPr lang="en-US" sz="2000" i="1" dirty="0">
                <a:solidFill>
                  <a:prstClr val="black"/>
                </a:solidFill>
              </a:rPr>
              <a:t>,</a:t>
            </a:r>
            <a:r>
              <a:rPr lang="ru-RU" sz="2000" i="1" dirty="0">
                <a:solidFill>
                  <a:prstClr val="black"/>
                </a:solidFill>
              </a:rPr>
              <a:t>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indent="482273" algn="just" defTabSz="1218374" fontAlgn="base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</a:rPr>
              <a:t>(</a:t>
            </a:r>
            <a:r>
              <a:rPr lang="ru-RU" sz="2000" i="1" dirty="0">
                <a:solidFill>
                  <a:prstClr val="black"/>
                </a:solidFill>
              </a:rPr>
              <a:t>Исследование </a:t>
            </a:r>
            <a:r>
              <a:rPr lang="en-US" sz="2000" i="1" dirty="0">
                <a:solidFill>
                  <a:prstClr val="black"/>
                </a:solidFill>
              </a:rPr>
              <a:t>PISA)</a:t>
            </a:r>
            <a:endParaRPr lang="ru-RU" sz="2000" dirty="0">
              <a:solidFill>
                <a:prstClr val="black"/>
              </a:solidFill>
            </a:endParaRPr>
          </a:p>
          <a:p>
            <a:pPr algn="just" defTabSz="1218374" fontAlgn="base">
              <a:spcBef>
                <a:spcPct val="0"/>
              </a:spcBef>
              <a:spcAft>
                <a:spcPts val="1333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25.01.23 доклад фин грам\Картинки\9db403b583ff7d8febc70cd3fbbcebd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45" y="413842"/>
            <a:ext cx="8496944" cy="60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6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841" y="629866"/>
            <a:ext cx="1058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Виды познавательной деятельности, которые подлежат 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оценке функциональной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финансовой грамотности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929" y="2646090"/>
            <a:ext cx="10225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исследования финансовой грамотности были установлены четыре категории процессов — четыре вида познавательной деятельности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выявление финансовой информации;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анализ информации в финансовом контексте;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оценка финансовых проблем;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применение финансовых знаний. </a:t>
            </a:r>
            <a:endParaRPr lang="ru-RU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17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889" y="1709986"/>
            <a:ext cx="1036915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 Функциональная грамотность – одно из центральных понятий в образовательном процессе на сегодняшний день – способность человека использовать навыки чтения и письма в условиях его взаимодействия с социумом. 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Основной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целью обучения иностранному языку является </a:t>
            </a:r>
            <a:r>
              <a:rPr lang="ru-RU" sz="1800" b="1" dirty="0">
                <a:solidFill>
                  <a:srgbClr val="000000"/>
                </a:solidFill>
                <a:latin typeface="Times New Roman"/>
              </a:rPr>
              <a:t>формирование навыков свободного общения и практического применени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я, поэтому можно смело утверждать, что на уроках английского языка учитель работает по всем направлениям формирования функциональной грамотности. 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  <a:latin typeface="Times New Roman"/>
              </a:rPr>
              <a:t>LearningApss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- ресурс для работы с лексикой.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  <a:latin typeface="Times New Roman"/>
              </a:rPr>
              <a:t>Liveworksheets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сервер для создания  интерактивных заданий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на отработку использования пословиц по теме «Деньги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»(например, соединить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части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предложений).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Формирование функциональной грамотности происходит не только на уроке, но и во внеурочное время. Это участие в различного рода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проектах. Например, как выстраивать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расходы из семейного бюджета вместе с родителями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можно учиться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на примере участия в международном проекте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</a:rPr>
              <a:t>Postcrossing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921" y="197818"/>
            <a:ext cx="96490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Формирование финансовой грамотности на уроках английского языка, как одной из составляющих </a:t>
            </a:r>
            <a:endParaRPr lang="ru-RU" sz="2400" b="1" i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функциональной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грамотности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обучающихся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1905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873" y="701874"/>
            <a:ext cx="10153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основе оценивания уровня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сформированности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функциональной финансовой грамотности обучающихся лежит Система (рамка) финансовой </a:t>
            </a:r>
            <a:r>
              <a:rPr lang="ru-RU" sz="2400" u="sng" dirty="0">
                <a:solidFill>
                  <a:srgbClr val="000000"/>
                </a:solidFill>
                <a:latin typeface="Times New Roman"/>
                <a:ea typeface="Calibri"/>
              </a:rPr>
              <a:t>компетентности для учащихся школьного возраста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, разработанная в ходе реализации Проекта Минфина России.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редметные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области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выделенные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в данной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Рамке: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Доходы и расходы.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Финансовое планирование и бюджет.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Личные сбережения.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Инвестирование.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Страхование.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Риски и финансовая безопасность.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Защита прав потребителей.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Общие знания экономики и азы финансовой арифметики. </a:t>
            </a:r>
            <a:endParaRPr lang="ru-RU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27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Особенности комплекса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заданий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по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направлению «финансовая грамотность»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Комплекс заданий по направлению «финансовая грамотность» ориентирован на содействие решению мотивирующих и обучающих образовательных задач в области функциональной грамотности, в частности, на содействие развитию понимания учащимися ситуаций, требующих финансового решения, содействие освоению ими моделей разумного финансового поведения и умения применять их в ситуациях собственного выбора. 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основу заданий положены ситуации социальной жизни, непосредственно касающиеся конкретного человека, а вопросы, сформулированные в контексте данных ситуаций, направлены на решение стоящих перед человеком проблем, на определение своего собственного сознательного финансово грамотного поведения.</a:t>
            </a:r>
            <a:endParaRPr lang="ru-RU" sz="3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2" y="485850"/>
            <a:ext cx="9882188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817" y="2142034"/>
            <a:ext cx="110892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Главными задачами курса являются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:</a:t>
            </a:r>
          </a:p>
          <a:p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1.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Повышение профессионального уровня слушателей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программы в рамках имеющейся квалификации в области формирования и оценки функциональной грамотности (ФГ) обучающихся государственных образовательных организаций.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( Освежить в памяти теорию вопроса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по пройденным курсам).</a:t>
            </a:r>
          </a:p>
          <a:p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2.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Познакомиться с практиками педагогов на районном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уровне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Показать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виды и приемы современных педагогических технологий по формированию функциональной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грамотности.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4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95810" y="0"/>
            <a:ext cx="10692765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32" tIns="54363" rIns="108732" bIns="54363" anchor="ctr"/>
          <a:lstStyle/>
          <a:p>
            <a:pPr algn="ctr">
              <a:tabLst>
                <a:tab pos="0" algn="l"/>
                <a:tab pos="1087297" algn="l"/>
                <a:tab pos="2174591" algn="l"/>
                <a:tab pos="3261890" algn="l"/>
                <a:tab pos="4349185" algn="l"/>
                <a:tab pos="5436482" algn="l"/>
                <a:tab pos="6523780" algn="l"/>
                <a:tab pos="7611072" algn="l"/>
                <a:tab pos="8698371" algn="l"/>
                <a:tab pos="9785665" algn="l"/>
                <a:tab pos="10872961" algn="l"/>
                <a:tab pos="11960257" algn="l"/>
              </a:tabLst>
            </a:pPr>
            <a:endParaRPr lang="ru-RU" sz="2700" b="1" cap="all" dirty="0">
              <a:solidFill>
                <a:srgbClr val="002060"/>
              </a:solidFill>
              <a:latin typeface="Verdana" pitchFamily="34" charset="0"/>
              <a:ea typeface="Verdana" charset="0"/>
              <a:cs typeface="Verdana" charset="0"/>
            </a:endParaRPr>
          </a:p>
          <a:p>
            <a:pPr algn="ctr">
              <a:tabLst>
                <a:tab pos="0" algn="l"/>
                <a:tab pos="1087297" algn="l"/>
                <a:tab pos="2174591" algn="l"/>
                <a:tab pos="3261890" algn="l"/>
                <a:tab pos="4349185" algn="l"/>
                <a:tab pos="5436482" algn="l"/>
                <a:tab pos="6523780" algn="l"/>
                <a:tab pos="7611072" algn="l"/>
                <a:tab pos="8698371" algn="l"/>
                <a:tab pos="9785665" algn="l"/>
                <a:tab pos="10872961" algn="l"/>
                <a:tab pos="11960257" algn="l"/>
              </a:tabLst>
            </a:pPr>
            <a:endParaRPr lang="ru-RU" sz="2700" b="1" cap="all" dirty="0">
              <a:solidFill>
                <a:srgbClr val="002060"/>
              </a:solidFill>
              <a:latin typeface="Verdana" pitchFamily="34" charset="0"/>
              <a:ea typeface="Verdana" charset="0"/>
              <a:cs typeface="Verdana" charset="0"/>
            </a:endParaRPr>
          </a:p>
          <a:p>
            <a:pPr algn="ctr">
              <a:tabLst>
                <a:tab pos="0" algn="l"/>
                <a:tab pos="1087297" algn="l"/>
                <a:tab pos="2174591" algn="l"/>
                <a:tab pos="3261890" algn="l"/>
                <a:tab pos="4349185" algn="l"/>
                <a:tab pos="5436482" algn="l"/>
                <a:tab pos="6523780" algn="l"/>
                <a:tab pos="7611072" algn="l"/>
                <a:tab pos="8698371" algn="l"/>
                <a:tab pos="9785665" algn="l"/>
                <a:tab pos="10872961" algn="l"/>
                <a:tab pos="11960257" algn="l"/>
              </a:tabLst>
            </a:pPr>
            <a:r>
              <a:rPr lang="ru-RU" sz="3000" b="1" dirty="0">
                <a:solidFill>
                  <a:srgbClr val="C00000"/>
                </a:solidFill>
              </a:rPr>
              <a:t>Финансовая грамотность</a:t>
            </a:r>
          </a:p>
          <a:p>
            <a:pPr algn="ctr">
              <a:tabLst>
                <a:tab pos="0" algn="l"/>
                <a:tab pos="1087297" algn="l"/>
                <a:tab pos="2174591" algn="l"/>
                <a:tab pos="3261890" algn="l"/>
                <a:tab pos="4349185" algn="l"/>
                <a:tab pos="5436482" algn="l"/>
                <a:tab pos="6523780" algn="l"/>
                <a:tab pos="7611072" algn="l"/>
                <a:tab pos="8698371" algn="l"/>
                <a:tab pos="9785665" algn="l"/>
                <a:tab pos="10872961" algn="l"/>
                <a:tab pos="11960257" algn="l"/>
              </a:tabLst>
            </a:pPr>
            <a:r>
              <a:rPr lang="ru-RU" sz="2900" dirty="0">
                <a:solidFill>
                  <a:srgbClr val="C00000"/>
                </a:solidFill>
              </a:rPr>
              <a:t> </a:t>
            </a:r>
          </a:p>
          <a:p>
            <a:pPr algn="ctr">
              <a:tabLst>
                <a:tab pos="0" algn="l"/>
                <a:tab pos="1087297" algn="l"/>
                <a:tab pos="2174591" algn="l"/>
                <a:tab pos="3261890" algn="l"/>
                <a:tab pos="4349185" algn="l"/>
                <a:tab pos="5436482" algn="l"/>
                <a:tab pos="6523780" algn="l"/>
                <a:tab pos="7611072" algn="l"/>
                <a:tab pos="8698371" algn="l"/>
                <a:tab pos="9785665" algn="l"/>
                <a:tab pos="10872961" algn="l"/>
                <a:tab pos="11960257" algn="l"/>
              </a:tabLst>
            </a:pPr>
            <a:r>
              <a:rPr lang="ru-RU" sz="2900" b="1" cap="all" dirty="0">
                <a:solidFill>
                  <a:srgbClr val="C00000"/>
                </a:solidFill>
                <a:latin typeface="Verdana" pitchFamily="34" charset="0"/>
                <a:ea typeface="Verdana" charset="0"/>
                <a:cs typeface="Verdana" charset="0"/>
              </a:rPr>
              <a:t>   </a:t>
            </a:r>
            <a:r>
              <a:rPr lang="ru-RU" sz="2700" b="1" cap="all" dirty="0">
                <a:solidFill>
                  <a:srgbClr val="C00000"/>
                </a:solidFill>
                <a:latin typeface="Verdana" pitchFamily="34" charset="0"/>
                <a:ea typeface="Verdana" charset="0"/>
                <a:cs typeface="Verdana" charset="0"/>
              </a:rPr>
              <a:t>особенности заданий </a:t>
            </a:r>
            <a:endParaRPr lang="ru-RU" sz="27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794" y="2081997"/>
            <a:ext cx="11179807" cy="2268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32" tIns="54363" rIns="108732" bIns="54363"/>
          <a:lstStyle/>
          <a:p>
            <a:pPr marL="403958" indent="-403958">
              <a:spcBef>
                <a:spcPts val="952"/>
              </a:spcBef>
              <a:buFont typeface="Arial" pitchFamily="34" charset="0"/>
              <a:buChar char="•"/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Все задания предъявляются на основе определённой жизненной ситуации, понятной учащимся и похожей на возникающие в повседневной жизни.</a:t>
            </a:r>
          </a:p>
          <a:p>
            <a:pPr marL="403958" indent="-403958">
              <a:spcBef>
                <a:spcPts val="952"/>
              </a:spcBef>
              <a:buFont typeface="Arial" pitchFamily="34" charset="0"/>
              <a:buChar char="•"/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В каждой ситуации действуют конкретные люди, среди которых ровесники учащихся, выполняющих задание, члены их семей, одноклассники, друзья и соседи.</a:t>
            </a:r>
          </a:p>
          <a:p>
            <a:pPr marL="403958" indent="-403958">
              <a:spcBef>
                <a:spcPts val="952"/>
              </a:spcBef>
              <a:buFont typeface="Arial" pitchFamily="34" charset="0"/>
              <a:buChar char="•"/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школьникам. </a:t>
            </a:r>
          </a:p>
          <a:p>
            <a:pPr marL="403958" indent="-403958">
              <a:spcBef>
                <a:spcPts val="952"/>
              </a:spcBef>
              <a:buFont typeface="Arial" pitchFamily="34" charset="0"/>
              <a:buChar char="•"/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Ситуация и задачи изложены простым, понятным языком, как правило, немногословно.</a:t>
            </a:r>
          </a:p>
          <a:p>
            <a:pPr marL="403958" indent="-403958">
              <a:spcBef>
                <a:spcPts val="952"/>
              </a:spcBef>
              <a:buFont typeface="Arial" pitchFamily="34" charset="0"/>
              <a:buChar char="•"/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По каждой ситуации предлагается серия заданий-задач, требующих определённых интеллектуальных действий разной степени сложности.</a:t>
            </a:r>
          </a:p>
          <a:p>
            <a:pPr marL="403958" indent="-403958">
              <a:spcBef>
                <a:spcPts val="714"/>
              </a:spcBef>
              <a:buFont typeface="Arial" pitchFamily="34" charset="0"/>
              <a:buChar char="•"/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  <a:p>
            <a:pPr marL="403958" indent="-403958">
              <a:spcBef>
                <a:spcPts val="714"/>
              </a:spcBef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endParaRPr lang="ru-RU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03958" indent="-403958">
              <a:spcBef>
                <a:spcPts val="714"/>
              </a:spcBef>
              <a:tabLst>
                <a:tab pos="403958" algn="l"/>
                <a:tab pos="1491257" algn="l"/>
                <a:tab pos="2578553" algn="l"/>
                <a:tab pos="3665850" algn="l"/>
                <a:tab pos="4753143" algn="l"/>
                <a:tab pos="5840442" algn="l"/>
                <a:tab pos="6927736" algn="l"/>
                <a:tab pos="8015033" algn="l"/>
                <a:tab pos="9102329" algn="l"/>
                <a:tab pos="10189628" algn="l"/>
                <a:tab pos="11276919" algn="l"/>
                <a:tab pos="12364218" algn="l"/>
              </a:tabLst>
            </a:pPr>
            <a:endParaRPr lang="ru-RU" sz="27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Рисунок 7" descr="Ангел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0116" y="197069"/>
            <a:ext cx="1800200" cy="1403665"/>
          </a:xfrm>
          <a:prstGeom prst="rect">
            <a:avLst/>
          </a:prstGeom>
        </p:spPr>
      </p:pic>
      <p:pic>
        <p:nvPicPr>
          <p:cNvPr id="11" name="Рисунок 10" descr="Ант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5044" y="6177134"/>
            <a:ext cx="905806" cy="987254"/>
          </a:xfrm>
          <a:prstGeom prst="rect">
            <a:avLst/>
          </a:prstGeom>
        </p:spPr>
      </p:pic>
      <p:pic>
        <p:nvPicPr>
          <p:cNvPr id="13" name="Рисунок 12" descr="Кост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0890" y="648418"/>
            <a:ext cx="1156103" cy="1468562"/>
          </a:xfrm>
          <a:prstGeom prst="rect">
            <a:avLst/>
          </a:prstGeom>
        </p:spPr>
      </p:pic>
      <p:pic>
        <p:nvPicPr>
          <p:cNvPr id="14" name="Рисунок 13" descr="Лиз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7069"/>
            <a:ext cx="1944216" cy="1515958"/>
          </a:xfrm>
          <a:prstGeom prst="rect">
            <a:avLst/>
          </a:prstGeom>
        </p:spPr>
      </p:pic>
      <p:pic>
        <p:nvPicPr>
          <p:cNvPr id="15" name="Рисунок 14" descr="Максим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1324" y="798870"/>
            <a:ext cx="1167031" cy="13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заданий по финансовой грамотности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Задания для младших подростков (учащихся 5–6 классов) ориентированы на следующие тематические составляющие содержания финансовой грамотности: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доходы и расходы, семейный бюджет, покупки, деньги, защита от мошенников. 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Для учащихся 7 класса предложен более широкий охват содержания, включающий в дополнение к названным компонентам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личные сбережения и финансовое планирование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Разнообразие жизненных ситуаций, лежащих в основе заданий, представлено в разработанных материалах близкими и понятными школьникам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контекстами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материалах для 5–6 классов четыре контекста: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учебный, личный, семейный, общественный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 для 7 класса – пять: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учебный, личный, семейный, общественный и профессиональный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01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85" y="510361"/>
            <a:ext cx="11358641" cy="91748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Базовая схема занятий по финансовой грамотности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00" y="1296179"/>
            <a:ext cx="11332581" cy="5721320"/>
          </a:xfrm>
        </p:spPr>
        <p:txBody>
          <a:bodyPr/>
          <a:lstStyle/>
          <a:p>
            <a:pPr marL="0" indent="0" defTabSz="914329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000" b="1" u="sng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ШАГ 1:</a:t>
            </a:r>
            <a:r>
              <a:rPr lang="ru-RU" altLang="ru-RU" sz="30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Предъявление практической финансовой задачи.</a:t>
            </a:r>
          </a:p>
          <a:p>
            <a:pPr marL="0" indent="0" defTabSz="914329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000" b="1" u="sng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ШАГ 2:</a:t>
            </a:r>
            <a:r>
              <a:rPr lang="ru-RU" altLang="ru-RU" sz="30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Анализ практической финансовой задачи и выявление проблемы, заложенной в практической задаче.</a:t>
            </a:r>
          </a:p>
          <a:p>
            <a:pPr marL="0" indent="0" defTabSz="914329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000" b="1" u="sng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ШАГ 3:</a:t>
            </a:r>
            <a:r>
              <a:rPr lang="ru-RU" altLang="ru-RU" sz="30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Постановка учебной задачи.</a:t>
            </a:r>
          </a:p>
          <a:p>
            <a:pPr marL="0" indent="0" defTabSz="914329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000" b="1" u="sng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ШАГ 4:</a:t>
            </a:r>
            <a:r>
              <a:rPr lang="ru-RU" altLang="ru-RU" sz="30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Освоение учебного материала финансовой грамотности.</a:t>
            </a:r>
            <a:endParaRPr lang="ru-RU" altLang="ru-RU" sz="300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defTabSz="914329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000" b="1" u="sng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ШАГ 5:</a:t>
            </a:r>
            <a:r>
              <a:rPr lang="ru-RU" altLang="ru-RU" sz="30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Решение практической  финансовой задачи.</a:t>
            </a:r>
          </a:p>
          <a:p>
            <a:pPr marL="0" indent="0" defTabSz="914329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000" b="1" u="sng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ШАГ 6:</a:t>
            </a:r>
            <a:r>
              <a:rPr lang="ru-RU" altLang="ru-RU" sz="30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Рефлексия, перенесение способа решения практической задачи на подобные задачи и по возможности другой класс задач</a:t>
            </a:r>
            <a:r>
              <a:rPr lang="ru-RU" altLang="ru-RU" sz="3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8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6802" y="1927243"/>
          <a:ext cx="7204150" cy="523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79785" y="510360"/>
            <a:ext cx="11701065" cy="119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806" tIns="54403" rIns="108806" bIns="54403" anchor="ctr"/>
          <a:lstStyle/>
          <a:p>
            <a:pPr algn="ctr">
              <a:tabLst>
                <a:tab pos="0" algn="l"/>
                <a:tab pos="1088057" algn="l"/>
                <a:tab pos="2176116" algn="l"/>
                <a:tab pos="3264173" algn="l"/>
                <a:tab pos="4352231" algn="l"/>
                <a:tab pos="5440287" algn="l"/>
                <a:tab pos="6528346" algn="l"/>
                <a:tab pos="7616404" algn="l"/>
                <a:tab pos="8704462" algn="l"/>
                <a:tab pos="9792519" algn="l"/>
                <a:tab pos="10880577" algn="l"/>
                <a:tab pos="11968636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Финансовая грамотность</a:t>
            </a:r>
            <a:r>
              <a:rPr lang="ru-RU" sz="3600" dirty="0">
                <a:solidFill>
                  <a:srgbClr val="C00000"/>
                </a:solidFill>
              </a:rPr>
              <a:t>  </a:t>
            </a:r>
          </a:p>
          <a:p>
            <a:pPr algn="ctr">
              <a:tabLst>
                <a:tab pos="0" algn="l"/>
                <a:tab pos="1088057" algn="l"/>
                <a:tab pos="2176116" algn="l"/>
                <a:tab pos="3264173" algn="l"/>
                <a:tab pos="4352231" algn="l"/>
                <a:tab pos="5440287" algn="l"/>
                <a:tab pos="6528346" algn="l"/>
                <a:tab pos="7616404" algn="l"/>
                <a:tab pos="8704462" algn="l"/>
                <a:tab pos="9792519" algn="l"/>
                <a:tab pos="10880577" algn="l"/>
                <a:tab pos="11968636" algn="l"/>
              </a:tabLst>
            </a:pPr>
            <a:r>
              <a:rPr lang="ru-RU" sz="3200" b="1" dirty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Акцент на конкретные повседневные ситуации решения личных и семейных финансовых вопросов</a:t>
            </a:r>
          </a:p>
          <a:p>
            <a:pPr algn="ctr">
              <a:tabLst>
                <a:tab pos="0" algn="l"/>
                <a:tab pos="1088057" algn="l"/>
                <a:tab pos="2176116" algn="l"/>
                <a:tab pos="3264173" algn="l"/>
                <a:tab pos="4352231" algn="l"/>
                <a:tab pos="5440287" algn="l"/>
                <a:tab pos="6528346" algn="l"/>
                <a:tab pos="7616404" algn="l"/>
                <a:tab pos="8704462" algn="l"/>
                <a:tab pos="9792519" algn="l"/>
                <a:tab pos="10880577" algn="l"/>
                <a:tab pos="11968636" algn="l"/>
              </a:tabLst>
            </a:pPr>
            <a:r>
              <a:rPr lang="ru-RU" sz="3200" b="1" dirty="0">
                <a:solidFill>
                  <a:srgbClr val="002060"/>
                </a:solidFill>
                <a:ea typeface="Droid Sans Fallback" charset="0"/>
                <a:cs typeface="Droid Sans Fallback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155003" y="1796245"/>
          <a:ext cx="3286148" cy="50006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86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006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8699" y="1867682"/>
            <a:ext cx="2808313" cy="2794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806" tIns="54403" rIns="108806" bIns="54403"/>
          <a:lstStyle/>
          <a:p>
            <a:pPr marL="341909">
              <a:spcBef>
                <a:spcPts val="952"/>
              </a:spcBef>
              <a:tabLst>
                <a:tab pos="1086170" algn="l"/>
                <a:tab pos="2174227" algn="l"/>
                <a:tab pos="3262285" algn="l"/>
                <a:tab pos="4350343" algn="l"/>
                <a:tab pos="5438401" algn="l"/>
                <a:tab pos="6526458" algn="l"/>
                <a:tab pos="7614516" algn="l"/>
                <a:tab pos="8702573" algn="l"/>
                <a:tab pos="9790630" algn="l"/>
                <a:tab pos="10878689" algn="l"/>
                <a:tab pos="11966747" algn="l"/>
              </a:tabLst>
            </a:pPr>
            <a:r>
              <a:rPr lang="ru-RU" b="1" dirty="0">
                <a:solidFill>
                  <a:srgbClr val="002060"/>
                </a:solidFill>
                <a:ea typeface="Droid Sans Fallback" charset="0"/>
                <a:cs typeface="Droid Sans Fallback" charset="0"/>
              </a:rPr>
              <a:t>В фокусе внимания </a:t>
            </a:r>
            <a:r>
              <a:rPr lang="ru-RU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модели поведения личности в сфере финансов</a:t>
            </a:r>
            <a:endParaRPr lang="ru-RU" b="1" dirty="0">
              <a:solidFill>
                <a:srgbClr val="002060"/>
              </a:solidFill>
              <a:ea typeface="Droid Sans Fallback" charset="0"/>
              <a:cs typeface="Droid Sans Fallback" charset="0"/>
            </a:endParaRPr>
          </a:p>
          <a:p>
            <a:pPr marL="341909" indent="-340019">
              <a:spcBef>
                <a:spcPts val="952"/>
              </a:spcBef>
              <a:buFont typeface="Wingdings" pitchFamily="2" charset="2"/>
              <a:buChar char=""/>
              <a:tabLst>
                <a:tab pos="1086170" algn="l"/>
                <a:tab pos="2174227" algn="l"/>
                <a:tab pos="3262285" algn="l"/>
                <a:tab pos="4350343" algn="l"/>
                <a:tab pos="5438401" algn="l"/>
                <a:tab pos="6526458" algn="l"/>
                <a:tab pos="7614516" algn="l"/>
                <a:tab pos="8702573" algn="l"/>
                <a:tab pos="9790630" algn="l"/>
                <a:tab pos="10878689" algn="l"/>
                <a:tab pos="11966747" algn="l"/>
              </a:tabLst>
            </a:pPr>
            <a:r>
              <a:rPr lang="ru-RU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покупка товаров и услуг</a:t>
            </a:r>
          </a:p>
          <a:p>
            <a:pPr marL="341909" indent="-340019">
              <a:spcBef>
                <a:spcPts val="952"/>
              </a:spcBef>
              <a:buFont typeface="Wingdings" pitchFamily="2" charset="2"/>
              <a:buChar char=""/>
              <a:tabLst>
                <a:tab pos="1086170" algn="l"/>
                <a:tab pos="2174227" algn="l"/>
                <a:tab pos="3262285" algn="l"/>
                <a:tab pos="4350343" algn="l"/>
                <a:tab pos="5438401" algn="l"/>
                <a:tab pos="6526458" algn="l"/>
                <a:tab pos="7614516" algn="l"/>
                <a:tab pos="8702573" algn="l"/>
                <a:tab pos="9790630" algn="l"/>
                <a:tab pos="10878689" algn="l"/>
                <a:tab pos="11966747" algn="l"/>
              </a:tabLst>
            </a:pPr>
            <a:r>
              <a:rPr lang="ru-RU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управление семейным бюджетом</a:t>
            </a:r>
          </a:p>
          <a:p>
            <a:pPr marL="341909" indent="-340019">
              <a:spcBef>
                <a:spcPts val="952"/>
              </a:spcBef>
              <a:buFont typeface="Wingdings" pitchFamily="2" charset="2"/>
              <a:buChar char=""/>
              <a:tabLst>
                <a:tab pos="1086170" algn="l"/>
                <a:tab pos="2174227" algn="l"/>
                <a:tab pos="3262285" algn="l"/>
                <a:tab pos="4350343" algn="l"/>
                <a:tab pos="5438401" algn="l"/>
                <a:tab pos="6526458" algn="l"/>
                <a:tab pos="7614516" algn="l"/>
                <a:tab pos="8702573" algn="l"/>
                <a:tab pos="9790630" algn="l"/>
                <a:tab pos="10878689" algn="l"/>
                <a:tab pos="11966747" algn="l"/>
              </a:tabLst>
            </a:pPr>
            <a:r>
              <a:rPr lang="ru-RU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планирование финансовых дел      и др.</a:t>
            </a:r>
          </a:p>
          <a:p>
            <a:pPr marL="341909" indent="-340019">
              <a:spcBef>
                <a:spcPts val="952"/>
              </a:spcBef>
              <a:tabLst>
                <a:tab pos="1086170" algn="l"/>
                <a:tab pos="2174227" algn="l"/>
                <a:tab pos="3262285" algn="l"/>
                <a:tab pos="4350343" algn="l"/>
                <a:tab pos="5438401" algn="l"/>
                <a:tab pos="6526458" algn="l"/>
                <a:tab pos="7614516" algn="l"/>
                <a:tab pos="8702573" algn="l"/>
                <a:tab pos="9790630" algn="l"/>
                <a:tab pos="10878689" algn="l"/>
                <a:tab pos="11966747" algn="l"/>
              </a:tabLst>
            </a:pPr>
            <a:endParaRPr lang="ru-RU" sz="3800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341909" indent="-340019">
              <a:spcBef>
                <a:spcPts val="952"/>
              </a:spcBef>
              <a:tabLst>
                <a:tab pos="1086170" algn="l"/>
                <a:tab pos="2174227" algn="l"/>
                <a:tab pos="3262285" algn="l"/>
                <a:tab pos="4350343" algn="l"/>
                <a:tab pos="5438401" algn="l"/>
                <a:tab pos="6526458" algn="l"/>
                <a:tab pos="7614516" algn="l"/>
                <a:tab pos="8702573" algn="l"/>
                <a:tab pos="9790630" algn="l"/>
                <a:tab pos="10878689" algn="l"/>
                <a:tab pos="11966747" algn="l"/>
              </a:tabLst>
            </a:pPr>
            <a:endParaRPr lang="ru-RU" sz="3800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FF0000"/>
                </a:solidFill>
              </a:rPr>
              <a:t>Качества присущи </a:t>
            </a:r>
            <a:r>
              <a:rPr lang="ru-RU" sz="3600" dirty="0" smtClean="0">
                <a:solidFill>
                  <a:srgbClr val="FF0000"/>
                </a:solidFill>
              </a:rPr>
              <a:t>финансово- </a:t>
            </a:r>
            <a:r>
              <a:rPr lang="ru-RU" sz="3600" dirty="0">
                <a:solidFill>
                  <a:srgbClr val="FF0000"/>
                </a:solidFill>
              </a:rPr>
              <a:t>грамотному гражданину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следить за состоянием личных финансов;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планировать свои доходы и расходы;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формировать долгосрочные сбережения и финансовую "подушку безопасности" для непредвиденных обстоятельств;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иметь представление о том, как искать и использовать необходимую финансовую информацию;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рационально выбирать финансовые услуги;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жить по средствам, избегая несоразмерных доходам долгов и неплатежей по ним;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знать и уметь отстаивать свои законные права как потребителя финансовых услуг;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быть способным распознавать признаки финансового мошенничества;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знать о рисках на рынке финансовых услуг;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знать и выполнять свои обязанности налогоплательщика;</a:t>
            </a:r>
            <a:br>
              <a:rPr lang="ru-RU" sz="2700" dirty="0"/>
            </a:br>
            <a:r>
              <a:rPr lang="ru-RU" sz="2700" dirty="0">
                <a:solidFill>
                  <a:srgbClr val="FF0000"/>
                </a:solidFill>
              </a:rPr>
              <a:t>*</a:t>
            </a:r>
            <a:r>
              <a:rPr lang="ru-RU" sz="2700" dirty="0"/>
              <a:t>вести финансовую подготовку к жизни на пенсии.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833" y="4826961"/>
            <a:ext cx="2330624" cy="23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6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02" y="485850"/>
            <a:ext cx="11017224" cy="5309140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Заключение</a:t>
            </a:r>
          </a:p>
          <a:p>
            <a:pPr algn="ctr"/>
            <a:endParaRPr lang="ru-RU" sz="1500" dirty="0">
              <a:solidFill>
                <a:srgbClr val="FF0000"/>
              </a:solidFill>
            </a:endParaRPr>
          </a:p>
          <a:p>
            <a:r>
              <a:rPr lang="ru-RU" sz="3200" b="1" dirty="0">
                <a:latin typeface="+mj-lt"/>
                <a:ea typeface="+mj-ea"/>
                <a:cs typeface="+mj-cs"/>
              </a:rPr>
              <a:t>Если мы хотим помочь учащимся развивать эти важнейшие компетенции, необходимо так организовать учебный процесс, чтобы они делали это постоянно. </a:t>
            </a: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r>
              <a:rPr lang="ru-RU" sz="3200" b="1" dirty="0" smtClean="0">
                <a:latin typeface="+mj-lt"/>
                <a:ea typeface="+mj-ea"/>
                <a:cs typeface="+mj-cs"/>
              </a:rPr>
              <a:t>Любой </a:t>
            </a:r>
            <a:r>
              <a:rPr lang="ru-RU" sz="3200" b="1" dirty="0">
                <a:latin typeface="+mj-lt"/>
                <a:ea typeface="+mj-ea"/>
                <a:cs typeface="+mj-cs"/>
              </a:rPr>
              <a:t>школьный урок — это место, где ученики могут не только осваивать содержание предмета, но и развивать способности 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самостоятельно, </a:t>
            </a:r>
            <a:r>
              <a:rPr lang="ru-RU" sz="3200" b="1" dirty="0">
                <a:latin typeface="+mj-lt"/>
                <a:ea typeface="+mj-ea"/>
                <a:cs typeface="+mj-cs"/>
              </a:rPr>
              <a:t>приобретать и создавать знания и, что не менее важно, учиться управлять собой и работать в команде.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777" y="5313882"/>
            <a:ext cx="2348681" cy="17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1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25.01.23 доклад фин грам\Картинки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5" y="485850"/>
            <a:ext cx="102557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77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30" y="1133922"/>
            <a:ext cx="6576731" cy="49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7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9" y="629866"/>
            <a:ext cx="9882188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17" y="2250931"/>
            <a:ext cx="109452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Данный курс рассчитан на 36 часов, будет проходить с января по март 2023 года.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sz="1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Все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занятия будут записаны и размещены на интернет ресурсе ( видеоролики и методические материалы).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sz="1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</a:rPr>
              <a:t>Интернет- ресурсами курса являются:</a:t>
            </a:r>
            <a:endParaRPr lang="ru-RU" sz="1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Сайт 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«Школа дистанционного обучения Курортного района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https://do.kurobr.spb.ru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/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, курс «Сопровождение деятельности учителя по формированию и оценке функциональной грамотности учащихся».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Администратор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сайта –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Леухина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Елена Владимировна. Все участники КПК получат логины и пароли для входа на курс. Информация отправлена в школы. На странице курса  размещен «входной тест», который будет доступен до 29 января 2023 года.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2. Группа в Телеграмм. Куратором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группы и курса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является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Храмова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Елена Германовна, методист ИМЦ,  </a:t>
            </a:r>
          </a:p>
        </p:txBody>
      </p:sp>
    </p:spTree>
    <p:extLst>
      <p:ext uri="{BB962C8B-B14F-4D97-AF65-F5344CB8AC3E}">
        <p14:creationId xmlns:p14="http://schemas.microsoft.com/office/powerpoint/2010/main" val="39428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913" y="1314201"/>
            <a:ext cx="9217024" cy="120032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Calibri"/>
              </a:rPr>
              <a:t>«Методическое сопровождение деятельности педагога  по внедрению  финансовой грамотности </a:t>
            </a:r>
          </a:p>
          <a:p>
            <a:pPr algn="ctr"/>
            <a:r>
              <a:rPr lang="ru-RU" sz="2400" b="1" dirty="0">
                <a:latin typeface="Times New Roman"/>
                <a:ea typeface="Calibri"/>
              </a:rPr>
              <a:t>в образовательный процесс ОУ»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4561" y="5238378"/>
            <a:ext cx="4176464" cy="92332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Леухина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ГБУ ИМЦ Курортного района Санкт-Петербурга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Елена\Desktop\25.01.23 доклад фин грам\Картинки\2019_10_09_14_01_12_279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3" y="2828702"/>
            <a:ext cx="4558040" cy="2572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1"/>
            <a:ext cx="11880850" cy="71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788297" y="269826"/>
            <a:ext cx="5544616" cy="1955851"/>
          </a:xfrm>
        </p:spPr>
        <p:txBody>
          <a:bodyPr/>
          <a:lstStyle/>
          <a:p>
            <a:pPr algn="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«Деньги, которыми обладаешь 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орудие свободы; те, за которыми гонишься — орудие рабства»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Жан-Жак Руссо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168845" y="2011473"/>
            <a:ext cx="9743721" cy="23319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2985364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5.01.23 фин грам\Картинки\slide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3" y="453252"/>
            <a:ext cx="11233248" cy="64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внедрения предмета финансовой грамотности в образовательный процесс  ОУ Курортного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2021-2022 учебном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соответствии с  адресной программой  2019-2021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г.г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участникам проекта Минфин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России были 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ГБОУ№433, 435,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466.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2019 по 2021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г.г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была осуществлена 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поставка учебно-методических комплектов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«Финансовая грамотность», включающих в себя учебные и методические материалы для учащихся  2 - 11 классов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«Финансовая грамотность» как отдельный предмет реализовывалась в 2021-2022 году в 3 ОУ(324, 442, 466) на базе профильных классов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Модуль в предмете «Обществознание» - 8 ОУ (324, 435, 442, 445, 466, ГБОУШИ, 545, 556).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Модуль в предмете «Экономика» - 4 ОУ(435, 442, 445, 556).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Модуль в предмете «Окружающий мир» 3-4 класс –  5 ОУ (442, 445, 466, 611, 545)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Модуль в предмете «Технология» - 5-8 класс ГБОУ№545.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Модуль в предмете «Математика» -  4 ОУ(442, 445, 466, 545). 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8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2107066"/>
              </p:ext>
            </p:extLst>
          </p:nvPr>
        </p:nvGraphicFramePr>
        <p:xfrm>
          <a:off x="899865" y="269826"/>
          <a:ext cx="10980985" cy="616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5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41" y="286910"/>
            <a:ext cx="10602969" cy="12790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 образовательных учреждений Курортного района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«финансовой грамотности»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3" y="1709986"/>
            <a:ext cx="11035017" cy="504056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500" b="1" dirty="0">
                <a:latin typeface="Times New Roman"/>
                <a:ea typeface="Calibri"/>
                <a:cs typeface="Times New Roman"/>
              </a:rPr>
              <a:t>Повышение квалификации </a:t>
            </a:r>
            <a:r>
              <a:rPr lang="ru-RU" sz="5500" dirty="0">
                <a:latin typeface="Times New Roman"/>
                <a:ea typeface="Calibri"/>
                <a:cs typeface="Times New Roman"/>
              </a:rPr>
              <a:t>педагогов образовательных учреждений в области финансовой грамотности </a:t>
            </a:r>
            <a:r>
              <a:rPr lang="ru-RU" sz="5500" dirty="0" smtClean="0">
                <a:latin typeface="Times New Roman"/>
                <a:ea typeface="Calibri"/>
                <a:cs typeface="Times New Roman"/>
              </a:rPr>
              <a:t>проходит в районе  с 2020 года </a:t>
            </a:r>
            <a:r>
              <a:rPr lang="ru-RU" sz="5500" dirty="0">
                <a:latin typeface="Times New Roman"/>
                <a:ea typeface="Calibri"/>
                <a:cs typeface="Times New Roman"/>
              </a:rPr>
              <a:t>в соответствии с графиком Комитета по образованию в соответствии с выделенными квотами Санкт-Петербургского государственного экономического университета (</a:t>
            </a:r>
            <a:r>
              <a:rPr lang="ru-RU" sz="5500" dirty="0" err="1">
                <a:latin typeface="Times New Roman"/>
                <a:ea typeface="Calibri"/>
                <a:cs typeface="Times New Roman"/>
              </a:rPr>
              <a:t>СПбГЭУ</a:t>
            </a:r>
            <a:r>
              <a:rPr lang="ru-RU" sz="5500" dirty="0">
                <a:latin typeface="Times New Roman"/>
                <a:ea typeface="Calibri"/>
                <a:cs typeface="Times New Roman"/>
              </a:rPr>
              <a:t>) Санкт-Петербурга</a:t>
            </a:r>
            <a:r>
              <a:rPr lang="ru-RU" sz="55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500" dirty="0" smtClean="0">
                <a:latin typeface="Times New Roman"/>
                <a:ea typeface="Calibri"/>
                <a:cs typeface="Times New Roman"/>
              </a:rPr>
              <a:t>КПК  по финансовой грамотности проходят педагоги- предметники и педагоги начальных классов.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500" dirty="0" smtClean="0">
                <a:latin typeface="Times New Roman"/>
                <a:ea typeface="Calibri"/>
                <a:cs typeface="Times New Roman"/>
              </a:rPr>
              <a:t>В настоящее  на 01.09.2022 года время курсы повышения квалификации по финансовой грамотности прошли 50 педагогов (начальная школа, педагоги – предметники, педагоги дополнительного образования)</a:t>
            </a:r>
            <a:endParaRPr lang="ru-RU" sz="55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5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Программы курсов:</a:t>
            </a:r>
            <a:endParaRPr lang="ru-RU" sz="5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500" dirty="0" smtClean="0">
                <a:latin typeface="Times New Roman"/>
                <a:ea typeface="Calibri"/>
                <a:cs typeface="Times New Roman"/>
              </a:rPr>
              <a:t>Содержание </a:t>
            </a:r>
            <a:r>
              <a:rPr lang="ru-RU" sz="5500" dirty="0">
                <a:latin typeface="Times New Roman"/>
                <a:ea typeface="Calibri"/>
                <a:cs typeface="Times New Roman"/>
              </a:rPr>
              <a:t>и методика преподавания курса финансовой грамотности различным категориям обучающихся» 72 </a:t>
            </a:r>
            <a:r>
              <a:rPr lang="ru-RU" sz="5500" dirty="0" smtClean="0">
                <a:latin typeface="Times New Roman"/>
                <a:ea typeface="Calibri"/>
                <a:cs typeface="Times New Roman"/>
              </a:rPr>
              <a:t>часа.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500" dirty="0" smtClean="0"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5500" dirty="0">
                <a:latin typeface="Times New Roman"/>
                <a:ea typeface="Calibri"/>
                <a:cs typeface="Times New Roman"/>
              </a:rPr>
              <a:t>финансовой грамотности обучающихся с использованием интерактивных технологий и цифровых образовательных ресурсов 36 </a:t>
            </a:r>
            <a:r>
              <a:rPr lang="ru-RU" sz="5500" dirty="0" smtClean="0">
                <a:latin typeface="Times New Roman"/>
                <a:ea typeface="Calibri"/>
                <a:cs typeface="Times New Roman"/>
              </a:rPr>
              <a:t>часов.</a:t>
            </a:r>
            <a:endParaRPr lang="ru-RU" sz="5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500" dirty="0" smtClean="0">
                <a:latin typeface="Times New Roman"/>
                <a:ea typeface="Calibri"/>
                <a:cs typeface="Times New Roman"/>
              </a:rPr>
              <a:t>Финансовая </a:t>
            </a:r>
            <a:r>
              <a:rPr lang="ru-RU" sz="5500" dirty="0">
                <a:latin typeface="Times New Roman"/>
                <a:ea typeface="Calibri"/>
                <a:cs typeface="Times New Roman"/>
              </a:rPr>
              <a:t>грамотность для педагогов – предметников» 24 </a:t>
            </a:r>
            <a:r>
              <a:rPr lang="ru-RU" sz="5500" dirty="0" smtClean="0">
                <a:latin typeface="Times New Roman"/>
                <a:ea typeface="Calibri"/>
                <a:cs typeface="Times New Roman"/>
              </a:rPr>
              <a:t>часа.</a:t>
            </a:r>
            <a:endParaRPr lang="ru-RU" sz="55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3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15071</TotalTime>
  <Words>1763</Words>
  <Application>Microsoft Office PowerPoint</Application>
  <PresentationFormat>Произвольный</PresentationFormat>
  <Paragraphs>200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«Деньги, которыми обладаешь  – орудие свободы; те, за которыми гонишься — орудие рабства» Жан-Жак Руссо </vt:lpstr>
      <vt:lpstr>Презентация PowerPoint</vt:lpstr>
      <vt:lpstr>Организация внедрения предмета финансовой грамотности в образовательный процесс  ОУ Курортного рацона в 2021-2022 учебном году</vt:lpstr>
      <vt:lpstr>Презентация PowerPoint</vt:lpstr>
      <vt:lpstr>Повышение квалификации педагогов образовательных учреждений Курортного района  в области «финансовой грамотности»</vt:lpstr>
      <vt:lpstr>Участие образовательных учреждений Курортного района в Городских и Всероссийских мероприятиях по финансовой грамотности</vt:lpstr>
      <vt:lpstr>  Финансовая грамотность как один из  компонентов функциональной грамотности </vt:lpstr>
      <vt:lpstr>Функциональная  грамотность</vt:lpstr>
      <vt:lpstr>           Внедрение в обучение элементов финансовой грамотности обусловлено документом: Стратегией повышения финансовой грамотности в Российской Федерации на 2017 - 2023 гг. утвержденной  Распоряжением Правительства РФ от 25 сентября 2017 г. № 2039-р  «Человек, умеющий принимать эффективные решения в отношении личных финансов, способен  также успешно решать более сложные задачи развития России.»</vt:lpstr>
      <vt:lpstr>Финансовая грамотность – одна из составляющих функциональной грамотности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комплекса заданий  по направлению «финансовая грамотность»</vt:lpstr>
      <vt:lpstr>Презентация PowerPoint</vt:lpstr>
      <vt:lpstr>Темы заданий по финансовой грамотности</vt:lpstr>
      <vt:lpstr>Базовая схема занятий по финансовой грамотности </vt:lpstr>
      <vt:lpstr>Презентация PowerPoint</vt:lpstr>
      <vt:lpstr>          Качества присущи финансово- грамотному гражданину *следить за состоянием личных финансов; *планировать свои доходы и расходы; *формировать долгосрочные сбережения и финансовую "подушку безопасности" для непредвиденных обстоятельств; *иметь представление о том, как искать и использовать необходимую финансовую информацию; *рационально выбирать финансовые услуги; *жить по средствам, избегая несоразмерных доходам долгов и неплатежей по ним; *знать и уметь отстаивать свои законные права как потребителя финансовых услуг; *быть способным распознавать признаки финансового мошенничества; *знать о рисках на рынке финансовых услуг; *знать и выполнять свои обязанности налогоплательщика; *вести финансовую подготовку к жизни на пенсии.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Фатеева Лариса Дмитриевна</dc:creator>
  <cp:lastModifiedBy>Пользователь</cp:lastModifiedBy>
  <cp:revision>679</cp:revision>
  <dcterms:created xsi:type="dcterms:W3CDTF">2016-12-10T16:25:45Z</dcterms:created>
  <dcterms:modified xsi:type="dcterms:W3CDTF">2023-01-25T11:40:09Z</dcterms:modified>
</cp:coreProperties>
</file>