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8" r:id="rId3"/>
    <p:sldId id="257" r:id="rId4"/>
    <p:sldId id="276" r:id="rId5"/>
    <p:sldId id="259" r:id="rId6"/>
    <p:sldId id="258" r:id="rId7"/>
    <p:sldId id="274" r:id="rId8"/>
    <p:sldId id="281" r:id="rId9"/>
    <p:sldId id="271" r:id="rId10"/>
    <p:sldId id="260" r:id="rId11"/>
    <p:sldId id="263" r:id="rId12"/>
    <p:sldId id="261" r:id="rId13"/>
    <p:sldId id="262" r:id="rId14"/>
    <p:sldId id="266" r:id="rId15"/>
    <p:sldId id="268" r:id="rId16"/>
    <p:sldId id="267" r:id="rId17"/>
    <p:sldId id="272" r:id="rId18"/>
    <p:sldId id="280" r:id="rId19"/>
    <p:sldId id="265" r:id="rId20"/>
    <p:sldId id="284" r:id="rId21"/>
    <p:sldId id="269" r:id="rId22"/>
    <p:sldId id="277" r:id="rId23"/>
    <p:sldId id="282" r:id="rId24"/>
    <p:sldId id="283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BF8E09-0A03-5866-CA98-25B2AD598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1E7F32B-BEC2-CF47-CA6E-B6B2148A81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59296E-81F8-E86B-E68F-8C2CF946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A745-F156-44A6-AA95-0D4B6DBBE5A4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7B203F-8B3D-AAAE-2CE1-4DCE78445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497AC1-8B7E-F14A-178B-44A3AC3E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198AD-B02D-4917-8754-3CBB4DE91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13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8B4D9-1948-43AC-5700-BC43BC4D7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6C4350-4AC0-E8E8-D115-B8411DE35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847AF1-58C5-9F4B-1A3C-41406EBDB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A745-F156-44A6-AA95-0D4B6DBBE5A4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E86695-4124-DFAC-7A62-56C3AFA38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31311A-F4D2-10A4-46F4-92098A741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198AD-B02D-4917-8754-3CBB4DE91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22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FD95A6A-AFE6-0FD0-445D-65A4DD0B6C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A23273-2FEB-BB5F-08DB-1E4B1145C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DB2F3C-A8CD-36E6-B529-9C977DC5E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A745-F156-44A6-AA95-0D4B6DBBE5A4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73E881-E75B-02B4-399D-81A989482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325D76-1747-0361-C641-DB27674E5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198AD-B02D-4917-8754-3CBB4DE91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110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F2F44-BA83-1AD4-2FAC-54A14E787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B89C3D-7596-2A30-DE5A-B99A6C12F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073194-C617-6D8D-85F9-EC4BB9FF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A745-F156-44A6-AA95-0D4B6DBBE5A4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07440A-7460-B43B-95A3-F6FAE3A3D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6B3F0C-7956-591B-57AE-1001B0BEA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198AD-B02D-4917-8754-3CBB4DE91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85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53748A-832E-EFC4-A218-1C121BC8A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9DBB22-BD4B-323E-2736-AAB4ABDC9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9B4736-5F02-0B6A-9C89-8AA481411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A745-F156-44A6-AA95-0D4B6DBBE5A4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EB9466-5692-B9FF-E2B5-4E2264A2B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8240DF-7DDD-C989-B701-03BF0B9F6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198AD-B02D-4917-8754-3CBB4DE91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64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C954A2-89EC-79FF-1325-76356D51E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F0E1A3-5709-1EC2-6156-2C2E2F805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D2B3AA-E06B-5BC4-7DBA-0278F4A45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F2313A-AA2B-E11B-F0FE-5374792C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A745-F156-44A6-AA95-0D4B6DBBE5A4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E99291-E52A-7D80-3E75-81D2D2C68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F863E3-BDFC-20C3-8E2F-F306A63FC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198AD-B02D-4917-8754-3CBB4DE91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341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07B83-06CD-E502-381B-10B858F71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92BCE8-DB16-C19E-A151-56FA7275E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456CFD-E34E-3FCF-318C-B36615ACD8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330E7C6-B399-10CA-C3D7-C4FFD0807F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EC88FB-7AF7-D60A-DD0A-88D770C13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D6976D-97F2-9417-0581-D321659E7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A745-F156-44A6-AA95-0D4B6DBBE5A4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4BEEC93-64F9-1B17-215A-148DB8507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C797E0E-9BBE-E728-4780-DCB509D2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198AD-B02D-4917-8754-3CBB4DE91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57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74ACF-FD77-A6A7-92F1-82204E99E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537837-246D-608E-4E58-AC97321B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A745-F156-44A6-AA95-0D4B6DBBE5A4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AA59EB-3CF8-FDA8-67BB-F89350C91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9135F06-6E08-8F7F-B762-98B4A170D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198AD-B02D-4917-8754-3CBB4DE91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663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FB5052-55E8-433F-678D-9CB8482B2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A745-F156-44A6-AA95-0D4B6DBBE5A4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21AE5D-A571-0FD3-CF73-522F1450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6BE950-01A1-59C9-E940-FAD44A1B7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198AD-B02D-4917-8754-3CBB4DE91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069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B5A447-DB69-A798-BEF5-12A5EB988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8654B8-E3D3-AFDB-111F-F38D6EB60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76050E-7E4E-DD66-8BCC-4615DFDF1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599F63-E75F-C36C-7AE1-51DECF44B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A745-F156-44A6-AA95-0D4B6DBBE5A4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824C38-464D-25BE-209B-7A9197519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B98B6B-FFEA-656A-8B31-946A9BFEA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198AD-B02D-4917-8754-3CBB4DE91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175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27A81A-C4ED-4BA9-C2E3-898C9F305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9853982-5151-D676-44FA-D717F1F270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D06AEE-7771-54A3-D297-F3D50E426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C39049-C322-EAD3-E76C-4DE49813E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A745-F156-44A6-AA95-0D4B6DBBE5A4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BFF535-E254-E273-0A35-C28070A70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F7FD32-E1D4-1EB3-5C8C-A3F1BCCC9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198AD-B02D-4917-8754-3CBB4DE91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70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mir-oboev.ua/product/oboi-as-creation-metropolitan-36899-4-svetlo-seryy-fon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42203-A4E0-1B80-2164-60397A7F9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AE8EC6-2A88-5FA8-0B15-974828277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25414D-6F83-9E5B-E552-57D7206832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3A745-F156-44A6-AA95-0D4B6DBBE5A4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7EC356-5265-F2E3-C271-FEF0B39A1D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52515A-9FB2-5002-12D1-090D40AE1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198AD-B02D-4917-8754-3CBB4DE91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77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incult.info/articles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incult.info/entertainment/" TargetMode="Externa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https://edu.pacc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ashifinancy.ru/tests/test-po-finansovoy-arifmetike-dlya-shkolnikov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gif"/><Relationship Id="rId4" Type="http://schemas.openxmlformats.org/officeDocument/2006/relationships/hyperlink" Target="https://vashifinancy.ru/child/comics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hyperlink" Target="https://wordwall.net/resource/14817671/%d1%81%d1%82%d1%80%d0%b0%d1%85%d0%be%d0%b2%d0%be%d0%b9-%d1%81%d0%bb%d1%83%d1%87%d0%b0%d0%b9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web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fmc.hse.ru/methodology?ysclid=ld8nn6h7tv73503606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0B6CFB-BECD-256D-3B6A-48237DCA9995}"/>
              </a:ext>
            </a:extLst>
          </p:cNvPr>
          <p:cNvSpPr txBox="1"/>
          <p:nvPr/>
        </p:nvSpPr>
        <p:spPr>
          <a:xfrm>
            <a:off x="556590" y="955021"/>
            <a:ext cx="1086678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+mj-lt"/>
              </a:rPr>
              <a:t>Организация внеурочной деятельности в рамках программы </a:t>
            </a:r>
          </a:p>
          <a:p>
            <a:pPr algn="ctr"/>
            <a:r>
              <a:rPr lang="ru-RU" sz="4800" dirty="0">
                <a:latin typeface="+mj-lt"/>
              </a:rPr>
              <a:t>«Финансовая грамотность» </a:t>
            </a:r>
          </a:p>
          <a:p>
            <a:pPr algn="ctr"/>
            <a:r>
              <a:rPr lang="ru-RU" sz="4000" dirty="0">
                <a:latin typeface="+mj-lt"/>
              </a:rPr>
              <a:t>(из опыта работы ГБОУ гимназии № 433 </a:t>
            </a:r>
          </a:p>
          <a:p>
            <a:pPr algn="ctr"/>
            <a:r>
              <a:rPr lang="ru-RU" sz="4000" dirty="0">
                <a:latin typeface="+mj-lt"/>
              </a:rPr>
              <a:t>Курортного района Санкт-Петербурга)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82196" y="5302814"/>
            <a:ext cx="42943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>
                <a:latin typeface="+mj-lt"/>
              </a:rPr>
              <a:t>Хотякова Екатерина Владимировна,</a:t>
            </a:r>
          </a:p>
          <a:p>
            <a:pPr algn="just"/>
            <a:r>
              <a:rPr lang="ru-RU" dirty="0">
                <a:latin typeface="+mj-lt"/>
              </a:rPr>
              <a:t>учитель экономики и технологии</a:t>
            </a:r>
          </a:p>
          <a:p>
            <a:pPr algn="just"/>
            <a:r>
              <a:rPr lang="ru-RU" dirty="0">
                <a:latin typeface="+mj-lt"/>
              </a:rPr>
              <a:t>ГБОУ гимназии № 433 Курортного района</a:t>
            </a:r>
          </a:p>
          <a:p>
            <a:pPr algn="just"/>
            <a:r>
              <a:rPr lang="ru-RU" dirty="0">
                <a:latin typeface="+mj-lt"/>
              </a:rPr>
              <a:t>Санкт-Петербурга</a:t>
            </a:r>
          </a:p>
        </p:txBody>
      </p:sp>
    </p:spTree>
    <p:extLst>
      <p:ext uri="{BB962C8B-B14F-4D97-AF65-F5344CB8AC3E}">
        <p14:creationId xmlns:p14="http://schemas.microsoft.com/office/powerpoint/2010/main" val="2677682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7573E55-8AED-AFB6-2497-549898B30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730" y="1652719"/>
            <a:ext cx="10182210" cy="49800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F2309E-D02F-66AD-3832-D3CCA16EE6E0}"/>
              </a:ext>
            </a:extLst>
          </p:cNvPr>
          <p:cNvSpPr txBox="1"/>
          <p:nvPr/>
        </p:nvSpPr>
        <p:spPr>
          <a:xfrm>
            <a:off x="3047999" y="829038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+mj-lt"/>
                <a:hlinkClick r:id="rId3"/>
              </a:rPr>
              <a:t>https://fincult.info/articles/</a:t>
            </a:r>
            <a:endParaRPr lang="ru-RU" sz="3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FDB0B9-5E07-5145-78A1-381BD6A8E39C}"/>
              </a:ext>
            </a:extLst>
          </p:cNvPr>
          <p:cNvSpPr txBox="1"/>
          <p:nvPr/>
        </p:nvSpPr>
        <p:spPr>
          <a:xfrm>
            <a:off x="1814218" y="182707"/>
            <a:ext cx="8563563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+mj-lt"/>
              </a:rPr>
              <a:t>Интернет-ресурсы, используемые в работе</a:t>
            </a:r>
          </a:p>
        </p:txBody>
      </p:sp>
      <p:pic>
        <p:nvPicPr>
          <p:cNvPr id="3074" name="Picture 2" descr="http://qrcoder.ru/code/?https%3A%2F%2Ffincult.info%2Farticles%2F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9864" y="182707"/>
            <a:ext cx="1594480" cy="159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751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D6C6BF-706C-2389-A2FD-3CCB0D4ED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09" y="971093"/>
            <a:ext cx="9725891" cy="56388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73342" y="224687"/>
            <a:ext cx="65940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+mj-lt"/>
                <a:hlinkClick r:id="rId3"/>
              </a:rPr>
              <a:t>https://fincult.info/entertainment/</a:t>
            </a:r>
            <a:endParaRPr lang="ru-RU" sz="3600" dirty="0">
              <a:latin typeface="+mj-lt"/>
            </a:endParaRPr>
          </a:p>
        </p:txBody>
      </p:sp>
      <p:pic>
        <p:nvPicPr>
          <p:cNvPr id="4098" name="Picture 2" descr="http://qrcoder.ru/code/?https%3A%2F%2Ffincult.info%2Fentertainment%2F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300" y="0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207B703A-8C9E-49DC-0A2F-9BE7CF3B50FB}"/>
              </a:ext>
            </a:extLst>
          </p:cNvPr>
          <p:cNvCxnSpPr>
            <a:cxnSpLocks/>
          </p:cNvCxnSpPr>
          <p:nvPr/>
        </p:nvCxnSpPr>
        <p:spPr>
          <a:xfrm>
            <a:off x="5888182" y="2798618"/>
            <a:ext cx="886691" cy="8866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429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F802F13-E23A-4B51-A355-BB7FA97EB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79" y="180109"/>
            <a:ext cx="6809809" cy="44958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039D00-5EAE-7AB7-6279-AE40DF573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745" y="1985528"/>
            <a:ext cx="7453745" cy="469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97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9E3319F-5455-F258-6EE9-E4FAA2F38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45" y="127633"/>
            <a:ext cx="11699310" cy="175364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F0F6D30-99B7-4901-CAFF-23DA1EFD6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782" y="2618582"/>
            <a:ext cx="5223353" cy="301184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9090DE-58EF-0EF3-B24B-EDFA4B773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64" y="1881278"/>
            <a:ext cx="6228918" cy="436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9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89234C-E4BC-C02C-8B62-987D36A40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77" y="141576"/>
            <a:ext cx="6362654" cy="57435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B1D74FB-265F-E8FE-B639-F948FD744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931" y="953799"/>
            <a:ext cx="5548792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3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34B824-2055-C499-F93C-3A6E784C0829}"/>
              </a:ext>
            </a:extLst>
          </p:cNvPr>
          <p:cNvSpPr txBox="1"/>
          <p:nvPr/>
        </p:nvSpPr>
        <p:spPr>
          <a:xfrm>
            <a:off x="3755233" y="1035586"/>
            <a:ext cx="434129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600" dirty="0">
                <a:latin typeface="+mj-lt"/>
                <a:hlinkClick r:id="rId2"/>
              </a:rPr>
              <a:t>https://edu.pacc.ru/</a:t>
            </a:r>
            <a:endParaRPr lang="ru-RU" sz="3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8CF1B6-96D6-ADC8-065C-8AA3290D2841}"/>
              </a:ext>
            </a:extLst>
          </p:cNvPr>
          <p:cNvSpPr txBox="1"/>
          <p:nvPr/>
        </p:nvSpPr>
        <p:spPr>
          <a:xfrm>
            <a:off x="2822507" y="314796"/>
            <a:ext cx="654698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+mj-lt"/>
              </a:rPr>
              <a:t>Образовательные проекты ПАКК</a:t>
            </a:r>
          </a:p>
        </p:txBody>
      </p:sp>
      <p:pic>
        <p:nvPicPr>
          <p:cNvPr id="5122" name="Picture 2" descr="http://qrcoder.ru/code/?https%3A%2F%2Fedu.pacc.ru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859" y="314796"/>
            <a:ext cx="12573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892" y="1756376"/>
            <a:ext cx="10909006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83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91A5A5-D83C-0936-3B1A-EFAACCB88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587" y="1354771"/>
            <a:ext cx="4403045" cy="51039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86761" y="819556"/>
            <a:ext cx="8222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https://vashifinancy.ru/tests/test-po-finansovoy-arifmetike-dlya-shkolnikov/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136066" y="173225"/>
            <a:ext cx="3810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+mj-lt"/>
              </a:rPr>
              <a:t>Ваши финансы. РФ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38" y="1465886"/>
            <a:ext cx="6329030" cy="4881750"/>
          </a:xfrm>
          <a:prstGeom prst="rect">
            <a:avLst/>
          </a:prstGeom>
        </p:spPr>
      </p:pic>
      <p:pic>
        <p:nvPicPr>
          <p:cNvPr id="7170" name="Picture 2" descr="http://qrcoder.ru/code/?https%3A%2F%2Fvashifinancy.ru%2Ftests%2Ftest-po-finansovoy-arifmetike-dlya-shkolnikov%2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38" y="173225"/>
            <a:ext cx="1382512" cy="1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366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EB34F7-6C86-4570-E4CE-C38DEC303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73" y="1296319"/>
            <a:ext cx="4603897" cy="49343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510" y="1850065"/>
            <a:ext cx="6657118" cy="49335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60716" y="331014"/>
            <a:ext cx="6093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  <a:hlinkClick r:id="rId4"/>
              </a:rPr>
              <a:t>https://vashifinancy.ru/child/comics/</a:t>
            </a:r>
            <a:endParaRPr lang="ru-RU" sz="2800" dirty="0">
              <a:latin typeface="+mj-lt"/>
            </a:endParaRPr>
          </a:p>
        </p:txBody>
      </p:sp>
      <p:pic>
        <p:nvPicPr>
          <p:cNvPr id="6146" name="Picture 2" descr="http://qrcoder.ru/code/?https%3A%2F%2Fvashifinancy.ru%2Fchild%2Fcomics%2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370" y="149384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022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203" y="180754"/>
            <a:ext cx="9168449" cy="667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48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F5DDFBA-33E5-CD12-4377-83174A987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200765"/>
              </p:ext>
            </p:extLst>
          </p:nvPr>
        </p:nvGraphicFramePr>
        <p:xfrm>
          <a:off x="109294" y="696917"/>
          <a:ext cx="7292322" cy="5929131"/>
        </p:xfrm>
        <a:graphic>
          <a:graphicData uri="http://schemas.openxmlformats.org/drawingml/2006/table">
            <a:tbl>
              <a:tblPr firstRow="1" firstCol="1" bandRow="1"/>
              <a:tblGrid>
                <a:gridCol w="393344">
                  <a:extLst>
                    <a:ext uri="{9D8B030D-6E8A-4147-A177-3AD203B41FA5}">
                      <a16:colId xmlns:a16="http://schemas.microsoft.com/office/drawing/2014/main" val="1203458027"/>
                    </a:ext>
                  </a:extLst>
                </a:gridCol>
                <a:gridCol w="6058470">
                  <a:extLst>
                    <a:ext uri="{9D8B030D-6E8A-4147-A177-3AD203B41FA5}">
                      <a16:colId xmlns:a16="http://schemas.microsoft.com/office/drawing/2014/main" val="3173322624"/>
                    </a:ext>
                  </a:extLst>
                </a:gridCol>
                <a:gridCol w="840508">
                  <a:extLst>
                    <a:ext uri="{9D8B030D-6E8A-4147-A177-3AD203B41FA5}">
                      <a16:colId xmlns:a16="http://schemas.microsoft.com/office/drawing/2014/main" val="3470186453"/>
                    </a:ext>
                  </a:extLst>
                </a:gridCol>
              </a:tblGrid>
              <a:tr h="458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№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10" marR="661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расходы семьи Сказочных на месяц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10" marR="661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руб.</a:t>
                      </a:r>
                    </a:p>
                  </a:txBody>
                  <a:tcPr marL="66110" marR="661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2780850"/>
                  </a:ext>
                </a:extLst>
              </a:tr>
              <a:tr h="458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10" marR="661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Обеды в столовой «Скатерть-самобранка» для папы (220 руб.*22 рабочих дня)</a:t>
                      </a:r>
                    </a:p>
                  </a:txBody>
                  <a:tcPr marL="66110" marR="66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4400</a:t>
                      </a:r>
                    </a:p>
                  </a:txBody>
                  <a:tcPr marL="66110" marR="66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267098"/>
                  </a:ext>
                </a:extLst>
              </a:tr>
              <a:tr h="458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10" marR="661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Обеды в столовой «По</a:t>
                      </a:r>
                      <a:r>
                        <a:rPr lang="ru-RU" sz="180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щучьему велению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для мамы (250 руб. *22 рабочих дня)</a:t>
                      </a:r>
                    </a:p>
                  </a:txBody>
                  <a:tcPr marL="66110" marR="66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5500</a:t>
                      </a:r>
                    </a:p>
                  </a:txBody>
                  <a:tcPr marL="66110" marR="66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726424"/>
                  </a:ext>
                </a:extLst>
              </a:tr>
              <a:tr h="229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10" marR="661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Новый ошейник для </a:t>
                      </a:r>
                      <a:r>
                        <a:rPr lang="ru-RU" sz="18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Артемона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10" marR="66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66110" marR="66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0543649"/>
                  </a:ext>
                </a:extLst>
              </a:tr>
              <a:tr h="229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10" marR="661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электричества по счетчикам</a:t>
                      </a:r>
                    </a:p>
                  </a:txBody>
                  <a:tcPr marL="66110" marR="66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</a:p>
                  </a:txBody>
                  <a:tcPr marL="66110" marR="66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7686625"/>
                  </a:ext>
                </a:extLst>
              </a:tr>
              <a:tr h="229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10" marR="661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Кроссовки для Емели</a:t>
                      </a:r>
                    </a:p>
                  </a:txBody>
                  <a:tcPr marL="66110" marR="66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</a:p>
                  </a:txBody>
                  <a:tcPr marL="66110" marR="66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6059757"/>
                  </a:ext>
                </a:extLst>
              </a:tr>
              <a:tr h="229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10" marR="661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Квартплата за избушку</a:t>
                      </a:r>
                    </a:p>
                  </a:txBody>
                  <a:tcPr marL="66110" marR="66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</a:p>
                  </a:txBody>
                  <a:tcPr marL="66110" marR="66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984069"/>
                  </a:ext>
                </a:extLst>
              </a:tr>
              <a:tr h="229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10" marR="661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Спортивная секция Аленушки (300 руб.*5 занятий)</a:t>
                      </a:r>
                    </a:p>
                  </a:txBody>
                  <a:tcPr marL="66110" marR="66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</a:p>
                  </a:txBody>
                  <a:tcPr marL="66110" marR="66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2213382"/>
                  </a:ext>
                </a:extLst>
              </a:tr>
              <a:tr h="229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10" marR="661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Бытовая химия для уборки избушки</a:t>
                      </a:r>
                    </a:p>
                  </a:txBody>
                  <a:tcPr marL="66110" marR="66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66110" marR="66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3053099"/>
                  </a:ext>
                </a:extLst>
              </a:tr>
              <a:tr h="229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10" marR="661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Ужины в ресторане «Змей Горыныч»</a:t>
                      </a:r>
                    </a:p>
                  </a:txBody>
                  <a:tcPr marL="66110" marR="66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</a:p>
                  </a:txBody>
                  <a:tcPr marL="66110" marR="66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9336668"/>
                  </a:ext>
                </a:extLst>
              </a:tr>
              <a:tr h="274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10" marR="661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 печки</a:t>
                      </a:r>
                    </a:p>
                  </a:txBody>
                  <a:tcPr marL="66110" marR="66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25000</a:t>
                      </a:r>
                    </a:p>
                  </a:txBody>
                  <a:tcPr marL="66110" marR="66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695181"/>
                  </a:ext>
                </a:extLst>
              </a:tr>
              <a:tr h="274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10" marR="661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Корм для Мурки и </a:t>
                      </a:r>
                      <a:r>
                        <a:rPr lang="ru-RU" sz="18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Артемона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6110" marR="66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66110" marR="66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2071552"/>
                  </a:ext>
                </a:extLst>
              </a:tr>
              <a:tr h="274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10" marR="661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живой воды по счетчикам</a:t>
                      </a:r>
                    </a:p>
                  </a:txBody>
                  <a:tcPr marL="66110" marR="66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</a:p>
                  </a:txBody>
                  <a:tcPr marL="66110" marR="66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6654069"/>
                  </a:ext>
                </a:extLst>
              </a:tr>
              <a:tr h="274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10" marR="661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рождения Аленушки</a:t>
                      </a:r>
                    </a:p>
                  </a:txBody>
                  <a:tcPr marL="66110" marR="66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5000</a:t>
                      </a:r>
                    </a:p>
                  </a:txBody>
                  <a:tcPr marL="66110" marR="66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6524482"/>
                  </a:ext>
                </a:extLst>
              </a:tr>
              <a:tr h="274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10" marR="661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 продуктов в магазине «Цветик-</a:t>
                      </a:r>
                      <a:r>
                        <a:rPr lang="ru-RU" sz="18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семицветик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66110" marR="66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23000</a:t>
                      </a:r>
                    </a:p>
                  </a:txBody>
                  <a:tcPr marL="66110" marR="66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577477"/>
                  </a:ext>
                </a:extLst>
              </a:tr>
              <a:tr h="274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10" marR="661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 за разбитое Емелей окно в школе</a:t>
                      </a:r>
                    </a:p>
                  </a:txBody>
                  <a:tcPr marL="66110" marR="66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66110" marR="66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974242"/>
                  </a:ext>
                </a:extLst>
              </a:tr>
              <a:tr h="274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10" marR="661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 за превышение скорости на ковре-самолете</a:t>
                      </a:r>
                    </a:p>
                  </a:txBody>
                  <a:tcPr marL="66110" marR="66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66110" marR="66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227272"/>
                  </a:ext>
                </a:extLst>
              </a:tr>
              <a:tr h="229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10" marR="661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</a:t>
                      </a:r>
                    </a:p>
                  </a:txBody>
                  <a:tcPr marL="66110" marR="66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77000</a:t>
                      </a:r>
                    </a:p>
                  </a:txBody>
                  <a:tcPr marL="66110" marR="6611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28676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A9DC7A6-7E45-0916-FA78-4DF9AE009B6E}"/>
              </a:ext>
            </a:extLst>
          </p:cNvPr>
          <p:cNvSpPr txBox="1"/>
          <p:nvPr/>
        </p:nvSpPr>
        <p:spPr>
          <a:xfrm>
            <a:off x="7386015" y="895713"/>
            <a:ext cx="4696691" cy="2195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ru-RU" sz="2000" b="1" dirty="0">
                <a:effectLst/>
                <a:latin typeface="+mj-lt"/>
                <a:ea typeface="Times New Roman" panose="02020603050405020304" pitchFamily="18" charset="0"/>
              </a:rPr>
              <a:t>Распределите расходы на обязательные и   необязательные.</a:t>
            </a:r>
            <a:endParaRPr lang="ru-RU" sz="20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ru-RU" sz="2000" dirty="0">
                <a:effectLst/>
                <a:latin typeface="+mj-lt"/>
                <a:ea typeface="Times New Roman" panose="02020603050405020304" pitchFamily="18" charset="0"/>
              </a:rPr>
              <a:t>Доходы семьи </a:t>
            </a:r>
            <a:r>
              <a:rPr lang="ru-RU" sz="2000" dirty="0" err="1">
                <a:effectLst/>
                <a:latin typeface="+mj-lt"/>
                <a:ea typeface="Times New Roman" panose="02020603050405020304" pitchFamily="18" charset="0"/>
              </a:rPr>
              <a:t>Колобковых</a:t>
            </a:r>
            <a:r>
              <a:rPr lang="ru-RU" sz="2000" dirty="0">
                <a:effectLst/>
                <a:latin typeface="+mj-lt"/>
                <a:ea typeface="Times New Roman" panose="02020603050405020304" pitchFamily="18" charset="0"/>
              </a:rPr>
              <a:t> в данном месяц составляют: 70000 руб. </a:t>
            </a:r>
            <a:r>
              <a:rPr lang="ru-RU" sz="2000" b="1" dirty="0">
                <a:effectLst/>
                <a:latin typeface="+mj-lt"/>
                <a:ea typeface="Times New Roman" panose="02020603050405020304" pitchFamily="18" charset="0"/>
              </a:rPr>
              <a:t>Какие расходы можно сократить, чтобы семья уложилась в сумму своих доходов?</a:t>
            </a:r>
            <a:endParaRPr lang="ru-RU" sz="20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5455" y="0"/>
            <a:ext cx="4681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+mj-lt"/>
              </a:rPr>
              <a:t>Раздаточный материал</a:t>
            </a:r>
          </a:p>
        </p:txBody>
      </p:sp>
    </p:spTree>
    <p:extLst>
      <p:ext uri="{BB962C8B-B14F-4D97-AF65-F5344CB8AC3E}">
        <p14:creationId xmlns:p14="http://schemas.microsoft.com/office/powerpoint/2010/main" val="3798358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9767" y="-148856"/>
            <a:ext cx="597952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b="1" dirty="0">
              <a:latin typeface="+mj-lt"/>
            </a:endParaRPr>
          </a:p>
          <a:p>
            <a:r>
              <a:rPr lang="ru-RU" sz="4000" b="1" dirty="0">
                <a:latin typeface="+mj-lt"/>
              </a:rPr>
              <a:t>Повышение квалификации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2772" y="1233378"/>
            <a:ext cx="120785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3600" dirty="0">
                <a:latin typeface="+mj-lt"/>
              </a:rPr>
              <a:t>Программа «Содержание и методика преподавания </a:t>
            </a:r>
          </a:p>
          <a:p>
            <a:r>
              <a:rPr lang="ru-RU" sz="3600" dirty="0">
                <a:latin typeface="+mj-lt"/>
              </a:rPr>
              <a:t>курса финансовой грамотности различным категориям</a:t>
            </a:r>
          </a:p>
          <a:p>
            <a:r>
              <a:rPr lang="ru-RU" sz="3600" dirty="0">
                <a:latin typeface="+mj-lt"/>
              </a:rPr>
              <a:t>обучающихся» НИУ «ВШЭ», 2018г.</a:t>
            </a:r>
          </a:p>
          <a:p>
            <a:r>
              <a:rPr lang="ru-RU" sz="3600" dirty="0">
                <a:latin typeface="+mj-lt"/>
              </a:rPr>
              <a:t>2.Программа «Формирование финансовой грамотности </a:t>
            </a:r>
          </a:p>
          <a:p>
            <a:r>
              <a:rPr lang="ru-RU" sz="3600" dirty="0">
                <a:latin typeface="+mj-lt"/>
              </a:rPr>
              <a:t>обучающихся с использованием интерактивных</a:t>
            </a:r>
          </a:p>
          <a:p>
            <a:r>
              <a:rPr lang="ru-RU" sz="3600" dirty="0">
                <a:latin typeface="+mj-lt"/>
              </a:rPr>
              <a:t>технологий и цифровых образовательных ресурсов»</a:t>
            </a:r>
          </a:p>
          <a:p>
            <a:r>
              <a:rPr lang="ru-RU" sz="3600" dirty="0">
                <a:latin typeface="+mj-lt"/>
              </a:rPr>
              <a:t>НИУ «ВШЭ»,2021 г.</a:t>
            </a:r>
          </a:p>
        </p:txBody>
      </p:sp>
    </p:spTree>
    <p:extLst>
      <p:ext uri="{BB962C8B-B14F-4D97-AF65-F5344CB8AC3E}">
        <p14:creationId xmlns:p14="http://schemas.microsoft.com/office/powerpoint/2010/main" val="1464772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FDD39E-5A36-480C-A2A7-DC5F4BA4D754}"/>
              </a:ext>
            </a:extLst>
          </p:cNvPr>
          <p:cNvSpPr txBox="1"/>
          <p:nvPr/>
        </p:nvSpPr>
        <p:spPr>
          <a:xfrm>
            <a:off x="2345614" y="349171"/>
            <a:ext cx="8315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+mj-lt"/>
                <a:cs typeface="Arial" panose="020B0604020202020204" pitchFamily="34" charset="0"/>
              </a:rPr>
              <a:t>Все ли риски подлежат страхованию?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82B0E9-8715-4329-859B-1462CCCE3CE6}"/>
              </a:ext>
            </a:extLst>
          </p:cNvPr>
          <p:cNvSpPr txBox="1"/>
          <p:nvPr/>
        </p:nvSpPr>
        <p:spPr>
          <a:xfrm>
            <a:off x="3045324" y="1029215"/>
            <a:ext cx="69156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+mj-lt"/>
                <a:cs typeface="Arial" panose="020B0604020202020204" pitchFamily="34" charset="0"/>
              </a:rPr>
              <a:t>Викторина «Страховой случай»</a:t>
            </a:r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E5FB21BC-A003-4307-B669-7C01DDCD6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418" y="2655179"/>
            <a:ext cx="5276200" cy="40781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A4F894-B741-46E8-809C-655F63FACBDD}"/>
              </a:ext>
            </a:extLst>
          </p:cNvPr>
          <p:cNvSpPr txBox="1"/>
          <p:nvPr/>
        </p:nvSpPr>
        <p:spPr>
          <a:xfrm>
            <a:off x="641505" y="1816081"/>
            <a:ext cx="7957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hlinkClick r:id="rId2"/>
              </a:rPr>
              <a:t>Страховой случай - </a:t>
            </a:r>
            <a:r>
              <a:rPr lang="en-US" sz="2800" dirty="0">
                <a:hlinkClick r:id="rId2"/>
              </a:rPr>
              <a:t>True or false (wordwall.net)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63897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B65C6E-135C-4A91-00A5-A1B48AF132D5}"/>
              </a:ext>
            </a:extLst>
          </p:cNvPr>
          <p:cNvSpPr txBox="1"/>
          <p:nvPr/>
        </p:nvSpPr>
        <p:spPr>
          <a:xfrm>
            <a:off x="2787470" y="421536"/>
            <a:ext cx="715612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latin typeface="+mj-lt"/>
              </a:rPr>
              <a:t>Трудности при проведении занятий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8DF82AB0-14F2-058E-46DC-95D5B0389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079" y="4036850"/>
            <a:ext cx="2481600" cy="261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8D0384BC-F915-F9BE-2F5F-A0065C912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346" y="3429000"/>
            <a:ext cx="2928107" cy="267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3956" y="1327448"/>
            <a:ext cx="108249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3600" dirty="0">
                <a:latin typeface="+mj-lt"/>
              </a:rPr>
              <a:t>Постоянно меняющийся состав учащихся в группах</a:t>
            </a:r>
          </a:p>
          <a:p>
            <a:pPr marL="285750" indent="-285750" algn="just">
              <a:buFontTx/>
              <a:buChar char="-"/>
            </a:pPr>
            <a:r>
              <a:rPr lang="ru-RU" sz="3600" dirty="0">
                <a:latin typeface="+mj-lt"/>
              </a:rPr>
              <a:t>Занятия проводились на 7 уроке</a:t>
            </a:r>
          </a:p>
          <a:p>
            <a:pPr algn="just"/>
            <a:r>
              <a:rPr lang="ru-RU" sz="3600" dirty="0">
                <a:latin typeface="+mj-lt"/>
              </a:rPr>
              <a:t>- Разные финансовые возможности семьи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1AA44A7-19E5-A18B-4EF1-DA8D4B3A3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21" y="3978843"/>
            <a:ext cx="2928108" cy="267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089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2FBB60-A99F-D901-08C8-710B7F65C04F}"/>
              </a:ext>
            </a:extLst>
          </p:cNvPr>
          <p:cNvSpPr txBox="1"/>
          <p:nvPr/>
        </p:nvSpPr>
        <p:spPr>
          <a:xfrm>
            <a:off x="3132071" y="164507"/>
            <a:ext cx="635791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+mj-lt"/>
              </a:rPr>
              <a:t>Положительные стороны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C8EA93-61AE-B1CD-A297-D1434650A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44" y="4668924"/>
            <a:ext cx="2487827" cy="205808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5B8CD93-F07F-09FC-E25C-3FE80760D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486" y="4439733"/>
            <a:ext cx="2267085" cy="220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E0385196-4A22-9A94-BC9A-5BA4C25A3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888" y="4546148"/>
            <a:ext cx="2611394" cy="22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6867" y="999130"/>
            <a:ext cx="115782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latin typeface="+mj-lt"/>
              </a:rPr>
              <a:t>-Занятия можно проводить в игровой форме, используя онлайн сервисы и настольные игры</a:t>
            </a:r>
          </a:p>
          <a:p>
            <a:pPr algn="just"/>
            <a:r>
              <a:rPr lang="ru-RU" sz="3600" dirty="0">
                <a:latin typeface="+mj-lt"/>
              </a:rPr>
              <a:t>-Индивидуальный подход к каждому ученику</a:t>
            </a:r>
          </a:p>
          <a:p>
            <a:pPr algn="just"/>
            <a:r>
              <a:rPr lang="ru-RU" sz="3600" dirty="0">
                <a:latin typeface="+mj-lt"/>
              </a:rPr>
              <a:t>-Возможность разбирать дополнительные темы по финансовой грамотности , которые интересуют ребят</a:t>
            </a:r>
          </a:p>
        </p:txBody>
      </p:sp>
    </p:spTree>
    <p:extLst>
      <p:ext uri="{BB962C8B-B14F-4D97-AF65-F5344CB8AC3E}">
        <p14:creationId xmlns:p14="http://schemas.microsoft.com/office/powerpoint/2010/main" val="2329451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1636" y="12480"/>
            <a:ext cx="10654748" cy="1966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освоения учащимися </a:t>
            </a:r>
          </a:p>
          <a:p>
            <a:pPr algn="ctr">
              <a:lnSpc>
                <a:spcPct val="115000"/>
              </a:lnSpc>
            </a:pPr>
            <a:r>
              <a:rPr lang="ru-RU" sz="3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курса внеурочной деятельности </a:t>
            </a:r>
          </a:p>
          <a:p>
            <a:pPr algn="ctr">
              <a:lnSpc>
                <a:spcPct val="115000"/>
              </a:lnSpc>
            </a:pPr>
            <a:r>
              <a:rPr lang="ru-RU" sz="36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«Учимся разумному финансовому поведению»</a:t>
            </a:r>
            <a:endParaRPr lang="ru-RU" sz="36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796" y="2057863"/>
            <a:ext cx="115044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latin typeface="+mj-lt"/>
              </a:rPr>
              <a:t>1.Заинтересованность учащихся в продолжении освоения </a:t>
            </a:r>
          </a:p>
          <a:p>
            <a:pPr algn="just"/>
            <a:r>
              <a:rPr lang="ru-RU" sz="3200" dirty="0">
                <a:latin typeface="+mj-lt"/>
              </a:rPr>
              <a:t>финансовой грамотности</a:t>
            </a:r>
          </a:p>
          <a:p>
            <a:pPr algn="just"/>
            <a:r>
              <a:rPr lang="ru-RU" sz="3200" dirty="0">
                <a:latin typeface="+mj-lt"/>
              </a:rPr>
              <a:t>2.Знания, полученные на занятиях применяют в жизни</a:t>
            </a:r>
          </a:p>
          <a:p>
            <a:pPr algn="just"/>
            <a:r>
              <a:rPr lang="ru-RU" sz="3200" dirty="0">
                <a:latin typeface="+mj-lt"/>
              </a:rPr>
              <a:t>3.Желание участвовать в олимпиадах, конкурсах </a:t>
            </a:r>
          </a:p>
          <a:p>
            <a:pPr algn="just"/>
            <a:r>
              <a:rPr lang="ru-RU" sz="3200" dirty="0">
                <a:latin typeface="+mj-lt"/>
              </a:rPr>
              <a:t>по финансовой грамотности</a:t>
            </a:r>
          </a:p>
          <a:p>
            <a:pPr algn="just"/>
            <a:endParaRPr lang="ru-RU" sz="3200" dirty="0">
              <a:latin typeface="+mj-lt"/>
            </a:endParaRPr>
          </a:p>
        </p:txBody>
      </p:sp>
      <p:pic>
        <p:nvPicPr>
          <p:cNvPr id="1032" name="Picture 8" descr="https://chips-journal.ru/files/news/2018-03-26/Ep9-x6_jBh4YjFvQlvn3kL0VPrUAeczP_1024_5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07" y="4897052"/>
            <a:ext cx="2901170" cy="183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amper-c.ru/800/600/https/fs.znanio.ru/d5af0e/cf/d2/6162b54dfdc3742cd504765c1be04c7cb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437" y="4424500"/>
            <a:ext cx="3518787" cy="241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141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5280" y="2171943"/>
            <a:ext cx="66415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latin typeface="+mj-lt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11074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1C7B17-521A-04E1-51C4-7139E4E817B5}"/>
              </a:ext>
            </a:extLst>
          </p:cNvPr>
          <p:cNvSpPr txBox="1"/>
          <p:nvPr/>
        </p:nvSpPr>
        <p:spPr>
          <a:xfrm>
            <a:off x="774647" y="858018"/>
            <a:ext cx="10978820" cy="1636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Курс внеурочной деятельности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«Учимся разумному финансовому поведению»</a:t>
            </a:r>
            <a:endParaRPr lang="ru-RU" sz="40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D75A98-6785-0CAE-18E5-51F258A38BB7}"/>
              </a:ext>
            </a:extLst>
          </p:cNvPr>
          <p:cNvSpPr txBox="1"/>
          <p:nvPr/>
        </p:nvSpPr>
        <p:spPr>
          <a:xfrm>
            <a:off x="1157064" y="2667395"/>
            <a:ext cx="102139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ctr"/>
            <a:r>
              <a:rPr lang="ru-RU" sz="4000" dirty="0">
                <a:effectLst/>
                <a:latin typeface="+mj-lt"/>
                <a:ea typeface="Times New Roman" panose="02020603050405020304" pitchFamily="18" charset="0"/>
              </a:rPr>
              <a:t>Курс рассчитан на 34 часа в 5-х классах</a:t>
            </a:r>
            <a:endParaRPr lang="ru-RU" sz="4000" dirty="0">
              <a:latin typeface="+mj-lt"/>
              <a:ea typeface="Times New Roman" panose="02020603050405020304" pitchFamily="18" charset="0"/>
            </a:endParaRPr>
          </a:p>
          <a:p>
            <a:pPr indent="449580" algn="ctr"/>
            <a:r>
              <a:rPr lang="ru-RU" sz="4000" dirty="0">
                <a:effectLst/>
                <a:latin typeface="+mj-lt"/>
                <a:ea typeface="Times New Roman" panose="02020603050405020304" pitchFamily="18" charset="0"/>
              </a:rPr>
              <a:t>проведение занятий- 1 раз в неделю</a:t>
            </a:r>
          </a:p>
        </p:txBody>
      </p:sp>
    </p:spTree>
    <p:extLst>
      <p:ext uri="{BB962C8B-B14F-4D97-AF65-F5344CB8AC3E}">
        <p14:creationId xmlns:p14="http://schemas.microsoft.com/office/powerpoint/2010/main" val="2934273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B9298D-D82A-EB94-55F2-56D2D03861A8}"/>
              </a:ext>
            </a:extLst>
          </p:cNvPr>
          <p:cNvSpPr txBox="1"/>
          <p:nvPr/>
        </p:nvSpPr>
        <p:spPr>
          <a:xfrm>
            <a:off x="410818" y="316551"/>
            <a:ext cx="11463130" cy="19662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36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формирование у учащихся знаний, умений и навыков, необходимых для эффективного управления </a:t>
            </a:r>
            <a:r>
              <a:rPr lang="ru-RU" sz="3600" u="sng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личными финансами</a:t>
            </a:r>
            <a:r>
              <a:rPr lang="ru-RU" sz="36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4D267A-F139-AF00-2D46-1C34B158F69A}"/>
              </a:ext>
            </a:extLst>
          </p:cNvPr>
          <p:cNvSpPr txBox="1"/>
          <p:nvPr/>
        </p:nvSpPr>
        <p:spPr>
          <a:xfrm>
            <a:off x="410818" y="2373835"/>
            <a:ext cx="11463130" cy="40911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удовлетворение познавательных потребностей обучающихся в области финансов, формирование умений и способах финансово грамотного поведения.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приобретение опыта в сфере финансовых отношений в семье; применение полученных знаний и умений для решения элементарных вопросов в области экономики семьи; развитие собственной финансовой грамотности и выработка экономически грамотного поведения, а также способов поиска и изучения информации в этой области;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2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интереса учащихся к дальнейшему получению знаний в сфере финансовой грамотности, к учебно-исследовательской и проектной деятельности в области экономики семьи</a:t>
            </a:r>
          </a:p>
        </p:txBody>
      </p:sp>
    </p:spTree>
    <p:extLst>
      <p:ext uri="{BB962C8B-B14F-4D97-AF65-F5344CB8AC3E}">
        <p14:creationId xmlns:p14="http://schemas.microsoft.com/office/powerpoint/2010/main" val="1836069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83A6F52-BE24-FBB6-5DA0-3989F766084E}"/>
              </a:ext>
            </a:extLst>
          </p:cNvPr>
          <p:cNvSpPr txBox="1"/>
          <p:nvPr/>
        </p:nvSpPr>
        <p:spPr>
          <a:xfrm>
            <a:off x="615692" y="1112063"/>
            <a:ext cx="11285933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effectLst/>
                <a:latin typeface="+mj-lt"/>
                <a:ea typeface="Calibri" panose="020F0502020204030204" pitchFamily="34" charset="0"/>
              </a:rPr>
              <a:t>Модуль 1. «Доходы и расходы </a:t>
            </a:r>
            <a:r>
              <a:rPr lang="ru-RU" sz="3600" b="1" dirty="0">
                <a:latin typeface="+mj-lt"/>
                <a:ea typeface="Calibri" panose="020F0502020204030204" pitchFamily="34" charset="0"/>
              </a:rPr>
              <a:t>семьи. Личный бюджет»</a:t>
            </a:r>
            <a:r>
              <a:rPr lang="ru-RU" sz="3600" b="1" dirty="0">
                <a:effectLst/>
                <a:latin typeface="+mj-lt"/>
                <a:ea typeface="Calibri" panose="020F0502020204030204" pitchFamily="34" charset="0"/>
              </a:rPr>
              <a:t>»</a:t>
            </a:r>
            <a:endParaRPr lang="ru-RU" sz="36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AF070F-D6E9-0F5E-0AD4-036A4BDDF45E}"/>
              </a:ext>
            </a:extLst>
          </p:cNvPr>
          <p:cNvSpPr txBox="1"/>
          <p:nvPr/>
        </p:nvSpPr>
        <p:spPr>
          <a:xfrm>
            <a:off x="1092665" y="3481942"/>
            <a:ext cx="979938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effectLst/>
                <a:latin typeface="+mj-lt"/>
                <a:ea typeface="Calibri" panose="020F0502020204030204" pitchFamily="34" charset="0"/>
              </a:rPr>
              <a:t>Модуль 2. Риски потери денег и имущества и как человек может от этого защититься</a:t>
            </a:r>
            <a:endParaRPr lang="ru-RU" sz="3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6E3616-44E3-F2C6-FDA5-BE588791A850}"/>
              </a:ext>
            </a:extLst>
          </p:cNvPr>
          <p:cNvSpPr txBox="1"/>
          <p:nvPr/>
        </p:nvSpPr>
        <p:spPr>
          <a:xfrm>
            <a:off x="2972938" y="244380"/>
            <a:ext cx="6038833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4400" b="1" dirty="0">
                <a:latin typeface="+mj-lt"/>
              </a:rPr>
              <a:t>Содержание программы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014298-BB0F-5156-E94B-539A82153AD6}"/>
              </a:ext>
            </a:extLst>
          </p:cNvPr>
          <p:cNvSpPr txBox="1"/>
          <p:nvPr/>
        </p:nvSpPr>
        <p:spPr>
          <a:xfrm>
            <a:off x="1092665" y="1814040"/>
            <a:ext cx="107993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+mj-lt"/>
              </a:rPr>
              <a:t>Что такое деньги. Из чего состоят доходы и расходы семьи. Учимся анализировать собственные доходы и расходы и составлять личный бюджет.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06067" y="4682271"/>
            <a:ext cx="109859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+mj-lt"/>
                <a:ea typeface="Calibri" panose="020F0502020204030204" pitchFamily="34" charset="0"/>
              </a:rPr>
              <a:t>Что такое страхование и для чего оно необходимо.</a:t>
            </a:r>
            <a:r>
              <a:rPr lang="ru-RU" sz="3200" dirty="0">
                <a:latin typeface="+mj-lt"/>
              </a:rPr>
              <a:t> Что и как можно страховать. Как работает страховая компания. Исследуем, что застраховано в семье и сколько это стоит</a:t>
            </a:r>
          </a:p>
        </p:txBody>
      </p:sp>
    </p:spTree>
    <p:extLst>
      <p:ext uri="{BB962C8B-B14F-4D97-AF65-F5344CB8AC3E}">
        <p14:creationId xmlns:p14="http://schemas.microsoft.com/office/powerpoint/2010/main" val="4056595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04C4A5-350F-E8AA-7527-756150D3D5F5}"/>
              </a:ext>
            </a:extLst>
          </p:cNvPr>
          <p:cNvSpPr txBox="1"/>
          <p:nvPr/>
        </p:nvSpPr>
        <p:spPr>
          <a:xfrm>
            <a:off x="1583374" y="115218"/>
            <a:ext cx="9467172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effectLst/>
                <a:latin typeface="+mj-lt"/>
                <a:ea typeface="Times New Roman" panose="02020603050405020304" pitchFamily="18" charset="0"/>
              </a:rPr>
              <a:t>Учебно-методический</a:t>
            </a:r>
            <a:r>
              <a:rPr lang="ru-RU" sz="36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4400" b="1" dirty="0">
                <a:effectLst/>
                <a:latin typeface="+mj-lt"/>
                <a:ea typeface="Times New Roman" panose="02020603050405020304" pitchFamily="18" charset="0"/>
              </a:rPr>
              <a:t>комплекс</a:t>
            </a:r>
            <a:endParaRPr lang="ru-RU" sz="4400" dirty="0">
              <a:latin typeface="+mj-lt"/>
            </a:endParaRPr>
          </a:p>
        </p:txBody>
      </p:sp>
      <p:pic>
        <p:nvPicPr>
          <p:cNvPr id="1038" name="Picture 14" descr="https://avatars.mds.yandex.net/get-mpic/4033296/img_id8264978550970691626.jpeg/or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625" y="899963"/>
            <a:ext cx="2907635" cy="414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fmc.hse.ru/data/2016/05/24/1131575347/%D1%83%D1%87%D0%B0%D1%89%D0%B8%D0%BC%D1%81%D1%8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236" y="3839732"/>
            <a:ext cx="2790316" cy="275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1756" y="977234"/>
            <a:ext cx="2222756" cy="3053034"/>
          </a:xfrm>
          <a:prstGeom prst="rect">
            <a:avLst/>
          </a:prstGeom>
        </p:spPr>
      </p:pic>
      <p:pic>
        <p:nvPicPr>
          <p:cNvPr id="1042" name="Picture 18" descr="https://avatars.mds.yandex.net/get-mpic/5238069/img_id3992609044418837910.jpeg/ori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347" y="1490956"/>
            <a:ext cx="2262037" cy="288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8867" y="3985352"/>
            <a:ext cx="2456086" cy="287864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01366CA-87A4-7510-D9C1-47D9DF1A3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2" y="759565"/>
            <a:ext cx="3019359" cy="221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305F55F-4441-1AFA-4237-C869AA6FF4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2599" y="953663"/>
            <a:ext cx="2422728" cy="219187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2630396-2A19-68A9-005F-A5995D69DE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210" y="2799629"/>
            <a:ext cx="2323393" cy="217275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36195F0-B90A-974D-8AE5-CCAB0E5FC5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32555" y="4185389"/>
            <a:ext cx="2570920" cy="255655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6E5AE76-E0B7-E5EC-0BB3-FFBC08FA2E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48237" y="3204269"/>
            <a:ext cx="2323392" cy="190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08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D58886-2F3E-1BB7-BD24-4CA62E765389}"/>
              </a:ext>
            </a:extLst>
          </p:cNvPr>
          <p:cNvSpPr txBox="1"/>
          <p:nvPr/>
        </p:nvSpPr>
        <p:spPr>
          <a:xfrm>
            <a:off x="665018" y="2549440"/>
            <a:ext cx="11270579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i="0" u="none" strike="noStrike" dirty="0">
                <a:solidFill>
                  <a:srgbClr val="000000"/>
                </a:solidFill>
                <a:effectLst/>
                <a:latin typeface="+mj-lt"/>
              </a:rPr>
              <a:t>Семейное имущество </a:t>
            </a:r>
          </a:p>
          <a:p>
            <a:r>
              <a:rPr lang="ru-RU" sz="3200" b="0" i="0" u="none" strike="noStrike" dirty="0">
                <a:solidFill>
                  <a:srgbClr val="000000"/>
                </a:solidFill>
                <a:effectLst/>
                <a:latin typeface="+mj-lt"/>
              </a:rPr>
              <a:t>и семейный бюджет</a:t>
            </a:r>
          </a:p>
          <a:p>
            <a:r>
              <a:rPr lang="ru-RU" sz="3200" dirty="0">
                <a:solidFill>
                  <a:srgbClr val="000000"/>
                </a:solidFill>
                <a:latin typeface="+mj-lt"/>
              </a:rPr>
              <a:t>Деньги</a:t>
            </a:r>
          </a:p>
          <a:p>
            <a:r>
              <a:rPr lang="ru-RU" sz="3200" b="0" i="0" u="none" strike="noStrike" dirty="0">
                <a:solidFill>
                  <a:srgbClr val="000000"/>
                </a:solidFill>
                <a:effectLst/>
                <a:latin typeface="+mj-lt"/>
              </a:rPr>
              <a:t>Налоги</a:t>
            </a:r>
          </a:p>
          <a:p>
            <a:r>
              <a:rPr lang="ru-RU" sz="3200" dirty="0">
                <a:solidFill>
                  <a:srgbClr val="000000"/>
                </a:solidFill>
                <a:latin typeface="+mj-lt"/>
              </a:rPr>
              <a:t>Содействие бизнесу</a:t>
            </a:r>
          </a:p>
          <a:p>
            <a:r>
              <a:rPr lang="ru-RU" sz="3200" b="0" i="0" u="none" strike="noStrike" dirty="0">
                <a:solidFill>
                  <a:srgbClr val="000000"/>
                </a:solidFill>
                <a:effectLst/>
                <a:latin typeface="+mj-lt"/>
              </a:rPr>
              <a:t>Стартап</a:t>
            </a:r>
          </a:p>
          <a:p>
            <a:endParaRPr lang="ru-RU" sz="3600" b="0" i="0" u="none" strike="noStrike" dirty="0">
              <a:solidFill>
                <a:srgbClr val="000000"/>
              </a:solidFill>
              <a:effectLst/>
              <a:latin typeface="+mj-lt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4858786B-7DA4-CB6D-4B36-C7193BC747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97655"/>
              </p:ext>
            </p:extLst>
          </p:nvPr>
        </p:nvGraphicFramePr>
        <p:xfrm>
          <a:off x="7381008" y="2668475"/>
          <a:ext cx="4256810" cy="2476500"/>
        </p:xfrm>
        <a:graphic>
          <a:graphicData uri="http://schemas.openxmlformats.org/drawingml/2006/table">
            <a:tbl>
              <a:tblPr/>
              <a:tblGrid>
                <a:gridCol w="4256810">
                  <a:extLst>
                    <a:ext uri="{9D8B030D-6E8A-4147-A177-3AD203B41FA5}">
                      <a16:colId xmlns:a16="http://schemas.microsoft.com/office/drawing/2014/main" val="3013370725"/>
                    </a:ext>
                  </a:extLst>
                </a:gridCol>
              </a:tblGrid>
              <a:tr h="32265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Вклады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090804"/>
                  </a:ext>
                </a:extLst>
              </a:tr>
              <a:tr h="32265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Кредит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187261"/>
                  </a:ext>
                </a:extLst>
              </a:tr>
              <a:tr h="32265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Банковские услуги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727195"/>
                  </a:ext>
                </a:extLst>
              </a:tr>
              <a:tr h="322656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Пенсия</a:t>
                      </a:r>
                    </a:p>
                    <a:p>
                      <a:pPr algn="l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Фондовый рынок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995336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5D617E2-52EA-2CB2-6B95-04D8525D5CF8}"/>
              </a:ext>
            </a:extLst>
          </p:cNvPr>
          <p:cNvSpPr txBox="1"/>
          <p:nvPr/>
        </p:nvSpPr>
        <p:spPr>
          <a:xfrm>
            <a:off x="429295" y="1328901"/>
            <a:ext cx="1150630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+mj-lt"/>
              </a:rPr>
              <a:t>Темы из  рабочей программы по «Экономики» 10-11 класс</a:t>
            </a:r>
          </a:p>
          <a:p>
            <a:pPr algn="ctr"/>
            <a:r>
              <a:rPr lang="ru-RU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учебник </a:t>
            </a:r>
            <a:r>
              <a:rPr lang="ru-RU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А.П. Киреева «Экономика» (базовый уровень)</a:t>
            </a:r>
          </a:p>
          <a:p>
            <a:pPr algn="ctr"/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72892" y="50701"/>
            <a:ext cx="120191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+mj-lt"/>
              </a:rPr>
              <a:t>Применение УМК по Финансовой грамотности, как дополнительного источника информации на уроках экономики</a:t>
            </a:r>
          </a:p>
        </p:txBody>
      </p:sp>
    </p:spTree>
    <p:extLst>
      <p:ext uri="{BB962C8B-B14F-4D97-AF65-F5344CB8AC3E}">
        <p14:creationId xmlns:p14="http://schemas.microsoft.com/office/powerpoint/2010/main" val="3845481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0B5CF29-386C-55F3-840E-5D691F37A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7" y="207400"/>
            <a:ext cx="2777782" cy="237213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EF18C5-D04A-D77C-5A3F-0DD24EB46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443" y="1028065"/>
            <a:ext cx="5297212" cy="560608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9C91312-420A-EEB6-04D8-CBBFEC8D2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6983" y="2269001"/>
            <a:ext cx="4820644" cy="420107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840FB62-4FE3-8317-57C9-9192CA27E2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0109" y="207400"/>
            <a:ext cx="2883162" cy="1985074"/>
          </a:xfrm>
          <a:prstGeom prst="rect">
            <a:avLst/>
          </a:prstGeom>
        </p:spPr>
      </p:pic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87B6E023-3315-FFE8-BCB2-D9BC70611957}"/>
              </a:ext>
            </a:extLst>
          </p:cNvPr>
          <p:cNvCxnSpPr>
            <a:cxnSpLocks/>
          </p:cNvCxnSpPr>
          <p:nvPr/>
        </p:nvCxnSpPr>
        <p:spPr>
          <a:xfrm>
            <a:off x="7101819" y="4655128"/>
            <a:ext cx="149672" cy="8174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094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2B5A03-C322-E935-220C-9055417411A6}"/>
              </a:ext>
            </a:extLst>
          </p:cNvPr>
          <p:cNvSpPr txBox="1"/>
          <p:nvPr/>
        </p:nvSpPr>
        <p:spPr>
          <a:xfrm>
            <a:off x="747644" y="1655959"/>
            <a:ext cx="106967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  <a:hlinkClick r:id="rId2"/>
              </a:rPr>
              <a:t>https://fmc.hse.ru/methodology?ysclid=ld8nn6h7tv735036063</a:t>
            </a:r>
            <a:endParaRPr lang="ru-RU" sz="3200" dirty="0"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3E1A02-DED4-C9FB-57C2-347CB95C0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86" y="2347060"/>
            <a:ext cx="7889358" cy="42557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889F07-087A-1C1A-2AAF-6C210B737048}"/>
              </a:ext>
            </a:extLst>
          </p:cNvPr>
          <p:cNvSpPr txBox="1"/>
          <p:nvPr/>
        </p:nvSpPr>
        <p:spPr>
          <a:xfrm>
            <a:off x="212759" y="86299"/>
            <a:ext cx="1176648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+mj-lt"/>
              </a:rPr>
              <a:t>НИУ ВШЭ Центр «Федеральный методический центр по финансовой грамотности системы общего и среднего профессионального образования»</a:t>
            </a:r>
          </a:p>
        </p:txBody>
      </p:sp>
      <p:pic>
        <p:nvPicPr>
          <p:cNvPr id="2050" name="Picture 2" descr="http://qrcoder.ru/code/?https%3A%2F%2Ffmc.hse.ru%2Fmethodology%3Fysclid%3Dld8nn6h7tv735036063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28" y="2422377"/>
            <a:ext cx="1737020" cy="177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4169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737</Words>
  <Application>Microsoft Office PowerPoint</Application>
  <PresentationFormat>Широкоэкранный</PresentationFormat>
  <Paragraphs>133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«Учимся разумному финансовому поведению» (из опыта работы ГБОУ гимназии № 433 Курортного района Санкт-Петербурга»</dc:title>
  <dc:creator>Екатерина Хотякова</dc:creator>
  <cp:lastModifiedBy>Екатерина Хотякова</cp:lastModifiedBy>
  <cp:revision>37</cp:revision>
  <dcterms:created xsi:type="dcterms:W3CDTF">2023-01-20T16:41:47Z</dcterms:created>
  <dcterms:modified xsi:type="dcterms:W3CDTF">2023-01-24T18:43:08Z</dcterms:modified>
</cp:coreProperties>
</file>