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2" r:id="rId4"/>
    <p:sldId id="263" r:id="rId5"/>
    <p:sldId id="269" r:id="rId6"/>
    <p:sldId id="270" r:id="rId7"/>
    <p:sldId id="267" r:id="rId8"/>
    <p:sldId id="260" r:id="rId9"/>
    <p:sldId id="268" r:id="rId10"/>
    <p:sldId id="264" r:id="rId11"/>
    <p:sldId id="257" r:id="rId12"/>
    <p:sldId id="266" r:id="rId13"/>
    <p:sldId id="261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788E"/>
    <a:srgbClr val="66DCF4"/>
    <a:srgbClr val="10BC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6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4252C-3C36-4EBE-A800-E44F5B0D6682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C06BA-F159-4E69-A9B7-FB4E2D8448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0029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4252C-3C36-4EBE-A800-E44F5B0D6682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C06BA-F159-4E69-A9B7-FB4E2D8448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2618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4252C-3C36-4EBE-A800-E44F5B0D6682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C06BA-F159-4E69-A9B7-FB4E2D8448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559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4252C-3C36-4EBE-A800-E44F5B0D6682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C06BA-F159-4E69-A9B7-FB4E2D8448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409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4252C-3C36-4EBE-A800-E44F5B0D6682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C06BA-F159-4E69-A9B7-FB4E2D8448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416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4252C-3C36-4EBE-A800-E44F5B0D6682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C06BA-F159-4E69-A9B7-FB4E2D8448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841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4252C-3C36-4EBE-A800-E44F5B0D6682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C06BA-F159-4E69-A9B7-FB4E2D8448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593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4252C-3C36-4EBE-A800-E44F5B0D6682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C06BA-F159-4E69-A9B7-FB4E2D8448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501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4252C-3C36-4EBE-A800-E44F5B0D6682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C06BA-F159-4E69-A9B7-FB4E2D8448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737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4252C-3C36-4EBE-A800-E44F5B0D6682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C06BA-F159-4E69-A9B7-FB4E2D8448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89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4252C-3C36-4EBE-A800-E44F5B0D6682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C06BA-F159-4E69-A9B7-FB4E2D8448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044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78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4252C-3C36-4EBE-A800-E44F5B0D6682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3C06BA-F159-4E69-A9B7-FB4E2D8448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88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7.wdp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microsoft.com/office/2007/relationships/hdphoto" Target="../media/hdphoto6.wdp"/><Relationship Id="rId5" Type="http://schemas.microsoft.com/office/2007/relationships/hdphoto" Target="../media/hdphoto4.wdp"/><Relationship Id="rId15" Type="http://schemas.microsoft.com/office/2007/relationships/hdphoto" Target="../media/hdphoto8.wdp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52337" y="1078135"/>
            <a:ext cx="9144000" cy="1777416"/>
          </a:xfrm>
        </p:spPr>
        <p:txBody>
          <a:bodyPr/>
          <a:lstStyle/>
          <a:p>
            <a:r>
              <a:rPr lang="ru-RU" b="1" i="1" dirty="0" smtClean="0">
                <a:solidFill>
                  <a:schemeClr val="bg1"/>
                </a:solidFill>
              </a:rPr>
              <a:t>«Азбука финансовой грамотности»</a:t>
            </a:r>
            <a:endParaRPr lang="ru-RU" b="1" i="1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978555"/>
            <a:ext cx="9951720" cy="1655762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chemeClr val="bg1"/>
                </a:solidFill>
              </a:rPr>
              <a:t>Учитель начальных классов</a:t>
            </a:r>
          </a:p>
          <a:p>
            <a:pPr algn="r"/>
            <a:r>
              <a:rPr lang="ru-RU" b="1" dirty="0" smtClean="0">
                <a:solidFill>
                  <a:schemeClr val="bg1"/>
                </a:solidFill>
              </a:rPr>
              <a:t>ГБОУ СОШ № 541 Санкт-Петербурга</a:t>
            </a:r>
          </a:p>
          <a:p>
            <a:pPr algn="r"/>
            <a:r>
              <a:rPr lang="ru-RU" b="1" dirty="0" smtClean="0">
                <a:solidFill>
                  <a:schemeClr val="bg1"/>
                </a:solidFill>
              </a:rPr>
              <a:t>Тюрина Елена Николаевна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48318" y="5943600"/>
            <a:ext cx="5997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25 января 2023 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781" y="3314487"/>
            <a:ext cx="3552601" cy="247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24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06" y="1435768"/>
            <a:ext cx="4837230" cy="362792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987" y="1435768"/>
            <a:ext cx="4837230" cy="362792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4820" r="6748" b="12374"/>
          <a:stretch/>
        </p:blipFill>
        <p:spPr>
          <a:xfrm>
            <a:off x="4364292" y="4556760"/>
            <a:ext cx="3457539" cy="230124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7" name="TextBox 6"/>
          <p:cNvSpPr txBox="1"/>
          <p:nvPr/>
        </p:nvSpPr>
        <p:spPr>
          <a:xfrm>
            <a:off x="2045496" y="431202"/>
            <a:ext cx="8095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Практикум  «Рисуем семью»</a:t>
            </a:r>
            <a:endParaRPr lang="ru-RU" sz="40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14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055" y="2416356"/>
            <a:ext cx="3501591" cy="263805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99" t="11765" r="3113" b="9019"/>
          <a:stretch/>
        </p:blipFill>
        <p:spPr>
          <a:xfrm>
            <a:off x="8617527" y="41354"/>
            <a:ext cx="3412059" cy="237500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TextBox 4"/>
          <p:cNvSpPr txBox="1"/>
          <p:nvPr/>
        </p:nvSpPr>
        <p:spPr>
          <a:xfrm>
            <a:off x="3951137" y="41354"/>
            <a:ext cx="3880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«Моя семья»</a:t>
            </a:r>
            <a:endParaRPr lang="ru-RU" sz="36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13" t="3986" r="-370" b="11699"/>
          <a:stretch/>
        </p:blipFill>
        <p:spPr>
          <a:xfrm rot="16200000">
            <a:off x="3506685" y="4275633"/>
            <a:ext cx="2326649" cy="260814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/>
          <a:srcRect l="29091" t="44787" r="29596" b="5189"/>
          <a:stretch/>
        </p:blipFill>
        <p:spPr>
          <a:xfrm>
            <a:off x="581891" y="5054414"/>
            <a:ext cx="2299853" cy="1643555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/>
          <a:srcRect l="27071" t="46527" r="54624" b="24496"/>
          <a:stretch/>
        </p:blipFill>
        <p:spPr>
          <a:xfrm>
            <a:off x="9490364" y="5054414"/>
            <a:ext cx="1754362" cy="1627317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99" b="22667"/>
          <a:stretch/>
        </p:blipFill>
        <p:spPr>
          <a:xfrm>
            <a:off x="107797" y="2448194"/>
            <a:ext cx="3258138" cy="266900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00" r="8000"/>
          <a:stretch/>
        </p:blipFill>
        <p:spPr>
          <a:xfrm rot="10800000">
            <a:off x="107798" y="41354"/>
            <a:ext cx="3258137" cy="249672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20" t="25615" b="16162"/>
          <a:stretch/>
        </p:blipFill>
        <p:spPr>
          <a:xfrm rot="10800000">
            <a:off x="3736284" y="687684"/>
            <a:ext cx="4539035" cy="360713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242" r="50938" b="-2687"/>
          <a:stretch/>
        </p:blipFill>
        <p:spPr>
          <a:xfrm rot="10800000">
            <a:off x="5981906" y="4416381"/>
            <a:ext cx="2661537" cy="228158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51375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" y="408874"/>
            <a:ext cx="5181599" cy="388619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320" y="1783882"/>
            <a:ext cx="4408371" cy="330627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3" t="6182" r="13735" b="16086"/>
          <a:stretch/>
        </p:blipFill>
        <p:spPr>
          <a:xfrm>
            <a:off x="3467501" y="4152499"/>
            <a:ext cx="3870960" cy="2682241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7" name="TextBox 6"/>
          <p:cNvSpPr txBox="1"/>
          <p:nvPr/>
        </p:nvSpPr>
        <p:spPr>
          <a:xfrm>
            <a:off x="6568439" y="295528"/>
            <a:ext cx="53187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Ситуационная игра </a:t>
            </a:r>
          </a:p>
          <a:p>
            <a:pPr algn="ctr"/>
            <a:r>
              <a:rPr lang="ru-RU" sz="4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«Семейный бюджет»</a:t>
            </a:r>
            <a:endParaRPr lang="ru-RU" sz="40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49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240" y="310951"/>
            <a:ext cx="3029828" cy="59837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07920" y="717884"/>
            <a:ext cx="50596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</a:rPr>
              <a:t>Спасибо </a:t>
            </a:r>
          </a:p>
          <a:p>
            <a:pPr algn="ctr"/>
            <a:r>
              <a:rPr lang="ru-RU" sz="6000" b="1" dirty="0" smtClean="0">
                <a:solidFill>
                  <a:schemeClr val="bg1"/>
                </a:solidFill>
              </a:rPr>
              <a:t>за внимание!</a:t>
            </a:r>
            <a:endParaRPr lang="ru-RU" sz="60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7920" y="2656876"/>
            <a:ext cx="5166360" cy="4103776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89441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5141" y="172045"/>
            <a:ext cx="75285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В</a:t>
            </a:r>
            <a:r>
              <a:rPr lang="ru-RU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соответствии с ФГОС всех уровней, </a:t>
            </a:r>
          </a:p>
          <a:p>
            <a:pPr algn="ctr"/>
            <a:r>
              <a:rPr lang="ru-RU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главной целью и результатом образования является </a:t>
            </a:r>
            <a:r>
              <a:rPr lang="ru-RU" sz="2800" b="1" i="1" u="sng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развитие личности обучающегося</a:t>
            </a:r>
            <a:r>
              <a:rPr lang="ru-RU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7583" t="29375" r="46956" b="21668"/>
          <a:stretch/>
        </p:blipFill>
        <p:spPr>
          <a:xfrm>
            <a:off x="9041330" y="1039922"/>
            <a:ext cx="2670828" cy="4754880"/>
          </a:xfrm>
          <a:prstGeom prst="roundRect">
            <a:avLst/>
          </a:prstGeom>
          <a:effectLst>
            <a:softEdge rad="127000"/>
          </a:effectLst>
        </p:spPr>
      </p:pic>
      <p:sp>
        <p:nvSpPr>
          <p:cNvPr id="4" name="TextBox 3"/>
          <p:cNvSpPr txBox="1"/>
          <p:nvPr/>
        </p:nvSpPr>
        <p:spPr>
          <a:xfrm>
            <a:off x="570203" y="1846600"/>
            <a:ext cx="796920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         Реализация </a:t>
            </a:r>
            <a:r>
              <a:rPr lang="ru-RU" sz="28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данной компетенции способствует формированию личности социально развитого, критически мыслящего, конкурентоспособного выпускника, </a:t>
            </a:r>
            <a:r>
              <a:rPr lang="ru-RU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обладаю-</a:t>
            </a:r>
            <a:r>
              <a:rPr lang="ru-RU" sz="28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щего</a:t>
            </a:r>
            <a:r>
              <a:rPr lang="ru-RU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8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экономическим </a:t>
            </a:r>
            <a:r>
              <a:rPr lang="ru-RU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мышлением, </a:t>
            </a:r>
            <a:r>
              <a:rPr lang="ru-RU" sz="28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способного взять на себя ответственность за свое будущее, за будущее своих близких и своей страны</a:t>
            </a:r>
            <a:r>
              <a:rPr lang="ru-RU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.</a:t>
            </a:r>
            <a:endParaRPr lang="ru-RU" sz="28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737" y="5020543"/>
            <a:ext cx="6956139" cy="154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12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>
            <p:extLst>
              <p:ext uri="{D42A27DB-BD31-4B8C-83A1-F6EECF244321}">
                <p14:modId xmlns:p14="http://schemas.microsoft.com/office/powerpoint/2010/main" val="1693628185"/>
              </p:ext>
            </p:extLst>
          </p:nvPr>
        </p:nvSpPr>
        <p:spPr>
          <a:xfrm>
            <a:off x="16561" y="496899"/>
            <a:ext cx="3197694" cy="9096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-5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</a:rPr>
              <a:t>Цель программы </a:t>
            </a:r>
            <a:r>
              <a:rPr kumimoji="0" lang="ru-RU" sz="44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0B5982"/>
                </a:solidFill>
                <a:effectLst/>
                <a:uLnTx/>
                <a:uFillTx/>
                <a:latin typeface="Calibri Light" panose="020F0302020204030204"/>
              </a:rPr>
              <a:t> </a:t>
            </a:r>
            <a:endParaRPr kumimoji="0" lang="ru-RU" sz="4400" b="0" i="0" u="none" strike="noStrike" kern="1200" cap="none" spc="-5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4" name="Заголовок 1"/>
          <p:cNvSpPr txBox="1">
            <a:spLocks/>
          </p:cNvSpPr>
          <p:nvPr>
            <p:extLst>
              <p:ext uri="{D42A27DB-BD31-4B8C-83A1-F6EECF244321}">
                <p14:modId xmlns:p14="http://schemas.microsoft.com/office/powerpoint/2010/main" val="3754945556"/>
              </p:ext>
            </p:extLst>
          </p:nvPr>
        </p:nvSpPr>
        <p:spPr>
          <a:xfrm>
            <a:off x="0" y="3209060"/>
            <a:ext cx="2860675" cy="149662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Задачи программы</a:t>
            </a:r>
            <a:endParaRPr lang="ru-RU" sz="4000" dirty="0">
              <a:solidFill>
                <a:schemeClr val="bg1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3321424" y="2097741"/>
            <a:ext cx="8718176" cy="4592619"/>
            <a:chOff x="0" y="20984"/>
            <a:chExt cx="8367686" cy="993128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0" y="20984"/>
              <a:ext cx="8367686" cy="99312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5875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sp>
          <p:nvSpPr>
            <p:cNvPr id="7" name="Скругленный прямоугольник 4"/>
            <p:cNvSpPr/>
            <p:nvPr/>
          </p:nvSpPr>
          <p:spPr>
            <a:xfrm>
              <a:off x="322330" y="69465"/>
              <a:ext cx="7996875" cy="89616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95250" tIns="95250" rIns="95250" bIns="95250" numCol="1" spcCol="1270" anchor="ctr" anchorCtr="0">
              <a:noAutofit/>
            </a:bodyPr>
            <a:lstStyle/>
            <a:p>
              <a:pPr lvl="0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dirty="0" smtClean="0">
                  <a:solidFill>
                    <a:srgbClr val="0A788E"/>
                  </a:solidFill>
                </a:rPr>
                <a:t>1. Формирование </a:t>
              </a:r>
              <a:r>
                <a:rPr lang="ru-RU" sz="2400" b="1" dirty="0">
                  <a:solidFill>
                    <a:srgbClr val="0A788E"/>
                  </a:solidFill>
                </a:rPr>
                <a:t>представления о существенных сторонах финансовой грамотности.</a:t>
              </a:r>
            </a:p>
            <a:p>
              <a:pPr lvl="0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dirty="0">
                  <a:solidFill>
                    <a:srgbClr val="0A788E"/>
                  </a:solidFill>
                </a:rPr>
                <a:t>2. Содействие целостному восприятию и широкому охвату картины окружающего мира, важной составной частью которого являются экономические отношения, с помощью экономических категорий и понятий.</a:t>
              </a:r>
            </a:p>
            <a:p>
              <a:pPr lvl="0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dirty="0">
                  <a:solidFill>
                    <a:srgbClr val="0A788E"/>
                  </a:solidFill>
                </a:rPr>
                <a:t>3. Обучение детей пользоваться экономическим инструментарием.</a:t>
              </a:r>
            </a:p>
            <a:p>
              <a:pPr lvl="0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dirty="0">
                  <a:solidFill>
                    <a:srgbClr val="0A788E"/>
                  </a:solidFill>
                </a:rPr>
                <a:t>4. </a:t>
              </a:r>
              <a:r>
                <a:rPr lang="ru-RU" sz="2400" b="1" dirty="0" smtClean="0">
                  <a:solidFill>
                    <a:srgbClr val="0A788E"/>
                  </a:solidFill>
                </a:rPr>
                <a:t>Развитие </a:t>
              </a:r>
              <a:r>
                <a:rPr lang="ru-RU" sz="2400" b="1" dirty="0">
                  <a:solidFill>
                    <a:srgbClr val="0A788E"/>
                  </a:solidFill>
                </a:rPr>
                <a:t>экономического мышления.</a:t>
              </a:r>
            </a:p>
            <a:p>
              <a:pPr lvl="0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dirty="0" smtClean="0">
                  <a:solidFill>
                    <a:srgbClr val="0A788E"/>
                  </a:solidFill>
                </a:rPr>
                <a:t>5. </a:t>
              </a:r>
              <a:r>
                <a:rPr lang="ru-RU" sz="2400" b="1" dirty="0">
                  <a:solidFill>
                    <a:srgbClr val="0A788E"/>
                  </a:solidFill>
                </a:rPr>
                <a:t>Воспитание ответственности и нравственного поведения в области экономических отношений в семье.</a:t>
              </a: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3321424" y="269864"/>
            <a:ext cx="8718176" cy="1554106"/>
            <a:chOff x="0" y="20984"/>
            <a:chExt cx="8367686" cy="993128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0" y="20984"/>
              <a:ext cx="8367686" cy="99312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5875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sp>
          <p:nvSpPr>
            <p:cNvPr id="10" name="Скругленный прямоугольник 4"/>
            <p:cNvSpPr/>
            <p:nvPr/>
          </p:nvSpPr>
          <p:spPr>
            <a:xfrm>
              <a:off x="48481" y="69465"/>
              <a:ext cx="8270724" cy="89616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95250" tIns="95250" rIns="95250" bIns="95250" numCol="1" spcCol="1270" anchor="ctr" anchorCtr="0">
              <a:noAutofit/>
            </a:bodyPr>
            <a:lstStyle/>
            <a:p>
              <a:pPr lvl="0" algn="just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500" b="1" dirty="0">
                  <a:solidFill>
                    <a:srgbClr val="0A788E"/>
                  </a:solidFill>
                </a:rPr>
                <a:t>Создать условия для развития экономического образа мышления; формирования опыта применения полученных знаний и умений для решения элементарных вопросов в области экономики семьи.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667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6576" y="3854329"/>
            <a:ext cx="78028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bg1"/>
                </a:solidFill>
              </a:rPr>
              <a:t>Рабочая программа по внеурочной деятельности </a:t>
            </a:r>
          </a:p>
          <a:p>
            <a:pPr algn="ctr"/>
            <a:r>
              <a:rPr lang="ru-RU" sz="2400" b="1" i="1" dirty="0" smtClean="0">
                <a:solidFill>
                  <a:schemeClr val="bg1"/>
                </a:solidFill>
              </a:rPr>
              <a:t>«Азбука </a:t>
            </a:r>
            <a:r>
              <a:rPr lang="ru-RU" sz="2400" b="1" i="1" dirty="0">
                <a:solidFill>
                  <a:schemeClr val="bg1"/>
                </a:solidFill>
              </a:rPr>
              <a:t>финансовой грамотности</a:t>
            </a:r>
            <a:r>
              <a:rPr lang="ru-RU" sz="2400" b="1" i="1" dirty="0" smtClean="0">
                <a:solidFill>
                  <a:schemeClr val="bg1"/>
                </a:solidFill>
              </a:rPr>
              <a:t>» </a:t>
            </a:r>
          </a:p>
          <a:p>
            <a:pPr algn="ctr"/>
            <a:r>
              <a:rPr lang="ru-RU" sz="2400" b="1" i="1" dirty="0" smtClean="0">
                <a:solidFill>
                  <a:schemeClr val="bg1"/>
                </a:solidFill>
              </a:rPr>
              <a:t>разработана для обучающихся 1 класса</a:t>
            </a:r>
          </a:p>
          <a:p>
            <a:pPr algn="ctr"/>
            <a:r>
              <a:rPr lang="ru-RU" sz="2400" b="1" i="1" dirty="0" smtClean="0">
                <a:solidFill>
                  <a:schemeClr val="bg1"/>
                </a:solidFill>
              </a:rPr>
              <a:t> и обеспечивает достижение </a:t>
            </a:r>
          </a:p>
          <a:p>
            <a:pPr algn="ctr"/>
            <a:r>
              <a:rPr lang="ru-RU" sz="2400" b="1" i="1" dirty="0" smtClean="0">
                <a:solidFill>
                  <a:schemeClr val="bg1"/>
                </a:solidFill>
              </a:rPr>
              <a:t>планируемых  результатов  освоения программы</a:t>
            </a:r>
            <a:endParaRPr lang="ru-RU" sz="24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421253" y="317947"/>
            <a:ext cx="99933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Структура рабочей программы </a:t>
            </a:r>
          </a:p>
          <a:p>
            <a:pPr algn="ctr"/>
            <a:r>
              <a:rPr lang="ru-RU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«Азбука финансовой грамотности»</a:t>
            </a:r>
            <a:endParaRPr lang="ru-RU" sz="28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56575" y="1870365"/>
            <a:ext cx="3338624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A788E"/>
                </a:solidFill>
              </a:rPr>
              <a:t>Планируемые результаты освоения курса</a:t>
            </a:r>
            <a:endParaRPr lang="ru-RU" sz="2000" b="1" dirty="0">
              <a:solidFill>
                <a:srgbClr val="0A788E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34472" y="1870365"/>
            <a:ext cx="3585711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A788E"/>
                </a:solidFill>
              </a:rPr>
              <a:t>Содержание курса</a:t>
            </a:r>
            <a:endParaRPr lang="ru-RU" sz="2000" b="1" dirty="0">
              <a:solidFill>
                <a:srgbClr val="0A788E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159456" y="1864565"/>
            <a:ext cx="3611318" cy="920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A788E"/>
                </a:solidFill>
              </a:rPr>
              <a:t>Тематическое планирование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2000"/>
                    </a14:imgEffect>
                    <a14:imgEffect>
                      <a14:saturation sat="400000"/>
                    </a14:imgEffect>
                    <a14:imgEffect>
                      <a14:brightnessContrast bright="-10000"/>
                    </a14:imgEffect>
                  </a14:imgLayer>
                </a14:imgProps>
              </a:ext>
            </a:extLst>
          </a:blip>
          <a:srcRect l="35827" t="29988" r="34029" b="15215"/>
          <a:stretch/>
        </p:blipFill>
        <p:spPr>
          <a:xfrm>
            <a:off x="8159456" y="3078480"/>
            <a:ext cx="3788704" cy="3581400"/>
          </a:xfrm>
          <a:prstGeom prst="round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86463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9517214"/>
              </p:ext>
            </p:extLst>
          </p:nvPr>
        </p:nvGraphicFramePr>
        <p:xfrm>
          <a:off x="1282849" y="1627665"/>
          <a:ext cx="9802906" cy="49773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8748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80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13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</a:rPr>
                        <a:t>Наименование темы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3825"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Количество часов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13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</a:rPr>
                        <a:t>  Введение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23825"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1</a:t>
                      </a:r>
                      <a:endParaRPr lang="ru-RU" sz="28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13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</a:rPr>
                        <a:t>  Я </a:t>
                      </a:r>
                      <a:r>
                        <a:rPr lang="ru-RU" sz="2800" dirty="0">
                          <a:effectLst/>
                        </a:rPr>
                        <a:t>и моя семья 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23825"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12</a:t>
                      </a:r>
                      <a:endParaRPr lang="ru-RU" sz="28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13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</a:rPr>
                        <a:t>  Моё </a:t>
                      </a:r>
                      <a:r>
                        <a:rPr lang="ru-RU" sz="2800" dirty="0">
                          <a:effectLst/>
                        </a:rPr>
                        <a:t>и чужое 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23825"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5</a:t>
                      </a:r>
                      <a:endParaRPr lang="ru-RU" sz="28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13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</a:rPr>
                        <a:t>  Почему </a:t>
                      </a:r>
                      <a:r>
                        <a:rPr lang="ru-RU" sz="2800" dirty="0">
                          <a:effectLst/>
                        </a:rPr>
                        <a:t>люди трудятся 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23825"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7</a:t>
                      </a:r>
                      <a:endParaRPr lang="ru-RU" sz="28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13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</a:rPr>
                        <a:t>  Потребности</a:t>
                      </a:r>
                      <a:r>
                        <a:rPr lang="ru-RU" sz="2800" dirty="0">
                          <a:effectLst/>
                        </a:rPr>
                        <a:t>  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23825"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2</a:t>
                      </a:r>
                      <a:endParaRPr lang="ru-RU" sz="28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13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</a:rPr>
                        <a:t>  Товары </a:t>
                      </a:r>
                      <a:r>
                        <a:rPr lang="ru-RU" sz="2800" dirty="0">
                          <a:effectLst/>
                        </a:rPr>
                        <a:t>и услуги 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23825"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2</a:t>
                      </a:r>
                      <a:endParaRPr lang="ru-RU" sz="28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134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</a:rPr>
                        <a:t>  «</a:t>
                      </a:r>
                      <a:r>
                        <a:rPr lang="ru-RU" sz="2800" dirty="0">
                          <a:effectLst/>
                        </a:rPr>
                        <a:t>Что такое деньги и откуда они взялись» 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23825"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4</a:t>
                      </a:r>
                      <a:endParaRPr lang="ru-RU" sz="28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1341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 </a:t>
                      </a:r>
                      <a:r>
                        <a:rPr lang="ru-RU" sz="3200" dirty="0" smtClean="0">
                          <a:effectLst/>
                        </a:rPr>
                        <a:t>В С Е Г О :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bg1"/>
                          </a:solidFill>
                          <a:effectLst/>
                        </a:rPr>
                        <a:t>33</a:t>
                      </a:r>
                      <a:endParaRPr lang="ru-RU" sz="2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317377" y="263562"/>
            <a:ext cx="809513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Тематическое планирование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(с указанием количества часов на освоение каждой темы)</a:t>
            </a:r>
          </a:p>
          <a:p>
            <a:pPr algn="ctr"/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23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3920" y="1296296"/>
            <a:ext cx="1085088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 </a:t>
            </a:r>
            <a:endParaRPr lang="ru-RU" dirty="0"/>
          </a:p>
          <a:p>
            <a:pPr marL="457200" lvl="0" indent="-457200">
              <a:buFont typeface="Wingdings" panose="05000000000000000000" pitchFamily="2" charset="2"/>
              <a:buChar char="q"/>
            </a:pPr>
            <a:r>
              <a:rPr lang="ru-RU" sz="3000" b="1" dirty="0" smtClean="0">
                <a:solidFill>
                  <a:schemeClr val="bg1"/>
                </a:solidFill>
              </a:rPr>
              <a:t>Приобретение </a:t>
            </a:r>
            <a:r>
              <a:rPr lang="ru-RU" sz="3000" b="1" dirty="0">
                <a:solidFill>
                  <a:schemeClr val="bg1"/>
                </a:solidFill>
              </a:rPr>
              <a:t>начальных экономических понятий, знаний</a:t>
            </a:r>
            <a:r>
              <a:rPr lang="ru-RU" sz="3000" b="1" dirty="0" smtClean="0">
                <a:solidFill>
                  <a:schemeClr val="bg1"/>
                </a:solidFill>
              </a:rPr>
              <a:t>.</a:t>
            </a:r>
          </a:p>
          <a:p>
            <a:pPr lvl="0"/>
            <a:endParaRPr lang="ru-RU" sz="800" b="1" dirty="0">
              <a:solidFill>
                <a:schemeClr val="bg1"/>
              </a:solidFill>
            </a:endParaRPr>
          </a:p>
          <a:p>
            <a:pPr marL="457200" lvl="0" indent="-457200">
              <a:buFont typeface="Wingdings" panose="05000000000000000000" pitchFamily="2" charset="2"/>
              <a:buChar char="q"/>
            </a:pPr>
            <a:r>
              <a:rPr lang="ru-RU" sz="3000" b="1" dirty="0">
                <a:solidFill>
                  <a:schemeClr val="bg1"/>
                </a:solidFill>
              </a:rPr>
              <a:t>Формирование ответственного отношения к реальности</a:t>
            </a:r>
            <a:r>
              <a:rPr lang="ru-RU" sz="3000" b="1" dirty="0" smtClean="0">
                <a:solidFill>
                  <a:schemeClr val="bg1"/>
                </a:solidFill>
              </a:rPr>
              <a:t>.</a:t>
            </a:r>
          </a:p>
          <a:p>
            <a:pPr lvl="0"/>
            <a:endParaRPr lang="ru-RU" sz="800" b="1" dirty="0">
              <a:solidFill>
                <a:schemeClr val="bg1"/>
              </a:solidFill>
            </a:endParaRPr>
          </a:p>
          <a:p>
            <a:pPr marL="457200" lvl="0" indent="-457200">
              <a:buFont typeface="Wingdings" panose="05000000000000000000" pitchFamily="2" charset="2"/>
              <a:buChar char="q"/>
            </a:pPr>
            <a:r>
              <a:rPr lang="ru-RU" sz="3000" b="1" dirty="0">
                <a:solidFill>
                  <a:schemeClr val="bg1"/>
                </a:solidFill>
              </a:rPr>
              <a:t>Получение опыта самостоятельного действия на практике</a:t>
            </a:r>
            <a:r>
              <a:rPr lang="ru-RU" sz="3000" b="1" dirty="0" smtClean="0">
                <a:solidFill>
                  <a:schemeClr val="bg1"/>
                </a:solidFill>
              </a:rPr>
              <a:t>.</a:t>
            </a:r>
          </a:p>
          <a:p>
            <a:pPr lvl="0"/>
            <a:endParaRPr lang="ru-RU" sz="800" b="1" dirty="0">
              <a:solidFill>
                <a:schemeClr val="bg1"/>
              </a:solidFill>
            </a:endParaRPr>
          </a:p>
          <a:p>
            <a:pPr marL="457200" lvl="0" indent="-457200">
              <a:buFont typeface="Wingdings" panose="05000000000000000000" pitchFamily="2" charset="2"/>
              <a:buChar char="q"/>
            </a:pPr>
            <a:r>
              <a:rPr lang="ru-RU" sz="3000" b="1" dirty="0">
                <a:solidFill>
                  <a:schemeClr val="bg1"/>
                </a:solidFill>
              </a:rPr>
              <a:t>Повышение культурного уровня</a:t>
            </a:r>
            <a:r>
              <a:rPr lang="ru-RU" sz="3000" b="1" dirty="0" smtClean="0">
                <a:solidFill>
                  <a:schemeClr val="bg1"/>
                </a:solidFill>
              </a:rPr>
              <a:t>.</a:t>
            </a:r>
          </a:p>
          <a:p>
            <a:pPr lvl="0"/>
            <a:endParaRPr lang="ru-RU" sz="800" b="1" dirty="0">
              <a:solidFill>
                <a:schemeClr val="bg1"/>
              </a:solidFill>
            </a:endParaRPr>
          </a:p>
          <a:p>
            <a:pPr marL="457200" lvl="0" indent="-457200">
              <a:buFont typeface="Wingdings" panose="05000000000000000000" pitchFamily="2" charset="2"/>
              <a:buChar char="q"/>
            </a:pPr>
            <a:r>
              <a:rPr lang="ru-RU" sz="3000" b="1" dirty="0">
                <a:solidFill>
                  <a:schemeClr val="bg1"/>
                </a:solidFill>
              </a:rPr>
              <a:t>Жить дружно, сплочённо.</a:t>
            </a: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979855" y="431202"/>
            <a:ext cx="8095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Ожидаемые результаты</a:t>
            </a:r>
            <a:endParaRPr lang="ru-RU" sz="40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6105" t="33972" r="27394" b="13737"/>
          <a:stretch/>
        </p:blipFill>
        <p:spPr>
          <a:xfrm>
            <a:off x="6614160" y="3370381"/>
            <a:ext cx="5298239" cy="3349768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15297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920" y="252925"/>
            <a:ext cx="4663440" cy="349757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87" y="620839"/>
            <a:ext cx="6511334" cy="443669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8680" y="3676408"/>
            <a:ext cx="2453640" cy="292209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1018126" y="97619"/>
            <a:ext cx="5306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Учимся с тетушкой  Совой</a:t>
            </a:r>
            <a:endParaRPr lang="ru-RU" sz="28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137455"/>
            <a:ext cx="838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В качестве методической поддержки </a:t>
            </a:r>
          </a:p>
          <a:p>
            <a:pPr algn="ctr"/>
            <a:r>
              <a:rPr lang="ru-RU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на занятиях использую </a:t>
            </a:r>
          </a:p>
          <a:p>
            <a:pPr algn="ctr"/>
            <a:r>
              <a:rPr lang="ru-RU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«Уроки тетушки Совы»  по финансовой грамотности</a:t>
            </a:r>
            <a:endParaRPr lang="ru-RU" sz="28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17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8989" t="40833" r="39108" b="13541"/>
          <a:stretch/>
        </p:blipFill>
        <p:spPr>
          <a:xfrm>
            <a:off x="335280" y="575877"/>
            <a:ext cx="4861560" cy="569348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Скругленный прямоугольник 1"/>
          <p:cNvSpPr/>
          <p:nvPr/>
        </p:nvSpPr>
        <p:spPr>
          <a:xfrm>
            <a:off x="5425440" y="1676400"/>
            <a:ext cx="6324600" cy="36576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>
                <a:solidFill>
                  <a:srgbClr val="0A788E"/>
                </a:solidFill>
              </a:rPr>
              <a:t>Программа реализуется через следующие формы занятий:</a:t>
            </a:r>
          </a:p>
          <a:p>
            <a:r>
              <a:rPr lang="ru-RU" sz="3200" b="1" dirty="0">
                <a:solidFill>
                  <a:srgbClr val="0A788E"/>
                </a:solidFill>
              </a:rPr>
              <a:t>•       </a:t>
            </a:r>
            <a:r>
              <a:rPr lang="ru-RU" sz="3200" b="1" dirty="0" smtClean="0">
                <a:solidFill>
                  <a:srgbClr val="0A788E"/>
                </a:solidFill>
              </a:rPr>
              <a:t>ситуационная </a:t>
            </a:r>
            <a:r>
              <a:rPr lang="ru-RU" sz="3200" b="1" dirty="0">
                <a:solidFill>
                  <a:srgbClr val="0A788E"/>
                </a:solidFill>
              </a:rPr>
              <a:t>игра</a:t>
            </a:r>
          </a:p>
          <a:p>
            <a:r>
              <a:rPr lang="ru-RU" sz="3200" b="1" dirty="0">
                <a:solidFill>
                  <a:srgbClr val="0A788E"/>
                </a:solidFill>
              </a:rPr>
              <a:t>•       </a:t>
            </a:r>
            <a:r>
              <a:rPr lang="ru-RU" sz="3200" b="1" dirty="0" smtClean="0">
                <a:solidFill>
                  <a:srgbClr val="0A788E"/>
                </a:solidFill>
              </a:rPr>
              <a:t>образно-ролевые </a:t>
            </a:r>
            <a:r>
              <a:rPr lang="ru-RU" sz="3200" b="1" dirty="0">
                <a:solidFill>
                  <a:srgbClr val="0A788E"/>
                </a:solidFill>
              </a:rPr>
              <a:t>игры</a:t>
            </a:r>
          </a:p>
          <a:p>
            <a:r>
              <a:rPr lang="ru-RU" sz="3200" b="1" dirty="0">
                <a:solidFill>
                  <a:srgbClr val="0A788E"/>
                </a:solidFill>
              </a:rPr>
              <a:t>•       </a:t>
            </a:r>
            <a:r>
              <a:rPr lang="ru-RU" sz="3200" b="1" dirty="0" smtClean="0">
                <a:solidFill>
                  <a:srgbClr val="0A788E"/>
                </a:solidFill>
              </a:rPr>
              <a:t>практикум</a:t>
            </a:r>
            <a:endParaRPr lang="ru-RU" sz="3200" b="1" dirty="0">
              <a:solidFill>
                <a:srgbClr val="0A78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67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933" y="1486823"/>
            <a:ext cx="3459826" cy="461310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86823"/>
            <a:ext cx="3459826" cy="461310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TextBox 3"/>
          <p:cNvSpPr txBox="1"/>
          <p:nvPr/>
        </p:nvSpPr>
        <p:spPr>
          <a:xfrm>
            <a:off x="2393577" y="309282"/>
            <a:ext cx="8095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Образно-ролевая игра «Семья»</a:t>
            </a:r>
            <a:endParaRPr lang="ru-RU" sz="40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35710" t="36398" r="36941" b="15477"/>
          <a:stretch/>
        </p:blipFill>
        <p:spPr>
          <a:xfrm>
            <a:off x="4298026" y="2033152"/>
            <a:ext cx="3613684" cy="3575167"/>
          </a:xfrm>
          <a:prstGeom prst="ellipse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35284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833</TotalTime>
  <Words>311</Words>
  <Application>Microsoft Office PowerPoint</Application>
  <PresentationFormat>Широкоэкранный</PresentationFormat>
  <Paragraphs>72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Wingdings</vt:lpstr>
      <vt:lpstr>Тема Office</vt:lpstr>
      <vt:lpstr>«Азбука финансовой грамотности»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«Азбука финансовой грамотности»</dc:title>
  <dc:creator>User</dc:creator>
  <cp:lastModifiedBy>Тюрина ЕН</cp:lastModifiedBy>
  <cp:revision>35</cp:revision>
  <dcterms:created xsi:type="dcterms:W3CDTF">2023-01-22T15:28:38Z</dcterms:created>
  <dcterms:modified xsi:type="dcterms:W3CDTF">2023-01-25T06:49:58Z</dcterms:modified>
</cp:coreProperties>
</file>