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0" r:id="rId2"/>
    <p:sldMasterId id="2147483702" r:id="rId3"/>
    <p:sldMasterId id="2147483714" r:id="rId4"/>
    <p:sldMasterId id="2147483726" r:id="rId5"/>
  </p:sldMasterIdLst>
  <p:sldIdLst>
    <p:sldId id="256" r:id="rId6"/>
    <p:sldId id="258" r:id="rId7"/>
    <p:sldId id="280" r:id="rId8"/>
    <p:sldId id="259" r:id="rId9"/>
    <p:sldId id="260" r:id="rId10"/>
    <p:sldId id="262" r:id="rId11"/>
    <p:sldId id="265" r:id="rId12"/>
    <p:sldId id="263" r:id="rId13"/>
    <p:sldId id="261" r:id="rId14"/>
    <p:sldId id="266" r:id="rId15"/>
    <p:sldId id="267" r:id="rId16"/>
    <p:sldId id="268" r:id="rId17"/>
    <p:sldId id="271" r:id="rId18"/>
    <p:sldId id="276" r:id="rId19"/>
    <p:sldId id="277" r:id="rId20"/>
    <p:sldId id="278" r:id="rId21"/>
    <p:sldId id="279" r:id="rId22"/>
    <p:sldId id="264" r:id="rId23"/>
    <p:sldId id="275" r:id="rId24"/>
    <p:sldId id="273" r:id="rId25"/>
    <p:sldId id="272" r:id="rId26"/>
    <p:sldId id="274" r:id="rId27"/>
    <p:sldId id="281" r:id="rId28"/>
    <p:sldId id="270" r:id="rId29"/>
    <p:sldId id="282" r:id="rId30"/>
    <p:sldId id="283" r:id="rId31"/>
    <p:sldId id="284" r:id="rId32"/>
    <p:sldId id="285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056FD5B-B31A-4B0B-9A59-003A1C4C25F9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80873DB-4528-4CD5-A7AE-F09A58CB3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01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FD5B-B31A-4B0B-9A59-003A1C4C25F9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73DB-4528-4CD5-A7AE-F09A58CB3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26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FD5B-B31A-4B0B-9A59-003A1C4C25F9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73DB-4528-4CD5-A7AE-F09A58CB3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091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307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21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762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214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366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173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951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266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FD5B-B31A-4B0B-9A59-003A1C4C25F9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73DB-4528-4CD5-A7AE-F09A58CB3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64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768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7113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06360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45641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47137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7545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6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65354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3420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829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FD5B-B31A-4B0B-9A59-003A1C4C25F9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73DB-4528-4CD5-A7AE-F09A58CB3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9168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1598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8875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1541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2316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2253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37351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3911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4613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53193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12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FD5B-B31A-4B0B-9A59-003A1C4C25F9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73DB-4528-4CD5-A7AE-F09A58CB3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432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3194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75922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7714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04165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56857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0095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88233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00820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82929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70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FD5B-B31A-4B0B-9A59-003A1C4C25F9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73DB-4528-4CD5-A7AE-F09A58CB3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1978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16282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2327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7899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1623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465657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5623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620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FD5B-B31A-4B0B-9A59-003A1C4C25F9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73DB-4528-4CD5-A7AE-F09A58CB3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1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FD5B-B31A-4B0B-9A59-003A1C4C25F9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873DB-4528-4CD5-A7AE-F09A58CB3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48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FD5B-B31A-4B0B-9A59-003A1C4C25F9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80873DB-4528-4CD5-A7AE-F09A58CB3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3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056FD5B-B31A-4B0B-9A59-003A1C4C25F9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80873DB-4528-4CD5-A7AE-F09A58CB3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870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056FD5B-B31A-4B0B-9A59-003A1C4C25F9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80873DB-4528-4CD5-A7AE-F09A58CB3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66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603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801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674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9E1F06-AAAE-428B-A0C0-7CECFC0C44CB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30.08.2023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3B579-5DDD-43A4-BAE0-74B18C32060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32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Federalnaya_obrazovatelnaya_programma_srednego_obschego_obrazovaniya.htm" TargetMode="External"/><Relationship Id="rId2" Type="http://schemas.openxmlformats.org/officeDocument/2006/relationships/hyperlink" Target="https://edsoo.ru/Federalnaya_obrazovatelnaya_programma_osnovnogo_obschego_obrazovaniya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dsoo.ru/Primernaya_rabochaya_programma_srednego_obschego_obrazovaniya_predmeta_Informatika_.htm" TargetMode="Externa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hyperlink" Target="https://edsoo.ru/Primernaya_rabochaya_programma_srednego_obschego_obrazovaniya_predmeta_Informatika_uglublennij_uroven.htm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Реализация ФООП:</a:t>
            </a:r>
            <a:b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преподавание информатики в основной и старшей школе </a:t>
            </a:r>
            <a:b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в 2023-2024 учебном году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08714" y="5138904"/>
            <a:ext cx="7783286" cy="1645920"/>
          </a:xfrm>
        </p:spPr>
        <p:txBody>
          <a:bodyPr/>
          <a:lstStyle/>
          <a:p>
            <a:r>
              <a:rPr lang="ru-RU" b="1" dirty="0" err="1" smtClean="0"/>
              <a:t>Мылова</a:t>
            </a:r>
            <a:r>
              <a:rPr lang="ru-RU" b="1" dirty="0" smtClean="0"/>
              <a:t> И.Б</a:t>
            </a:r>
            <a:r>
              <a:rPr lang="ru-RU" dirty="0" smtClean="0"/>
              <a:t>., профессор каф. естественнонаучного, математического образования и информатики СПб АППО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46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9488" y="109728"/>
            <a:ext cx="9582912" cy="1042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880"/>
              </a:lnSpc>
            </a:pPr>
            <a:r>
              <a:rPr lang="ru" sz="2300" b="1" dirty="0">
                <a:solidFill>
                  <a:srgbClr val="495397"/>
                </a:solidFill>
                <a:latin typeface="Arial"/>
              </a:rPr>
              <a:t>Место учебного предмета в учебном плане</a:t>
            </a:r>
          </a:p>
          <a:p>
            <a:pPr indent="0">
              <a:lnSpc>
                <a:spcPts val="2880"/>
              </a:lnSpc>
            </a:pPr>
            <a:r>
              <a:rPr lang="ru" sz="2300" b="1" dirty="0">
                <a:solidFill>
                  <a:srgbClr val="495397"/>
                </a:solidFill>
                <a:latin typeface="Arial"/>
              </a:rPr>
              <a:t>на уровне основного общего образования в 2023-2024 уч. году</a:t>
            </a:r>
          </a:p>
          <a:p>
            <a:pPr indent="0" algn="ctr">
              <a:lnSpc>
                <a:spcPts val="2880"/>
              </a:lnSpc>
            </a:pPr>
            <a:endParaRPr lang="ru" sz="2300" b="1" dirty="0" smtClean="0">
              <a:solidFill>
                <a:srgbClr val="495397"/>
              </a:solidFill>
              <a:latin typeface="Arial"/>
            </a:endParaRPr>
          </a:p>
          <a:p>
            <a:pPr indent="0" algn="ctr">
              <a:lnSpc>
                <a:spcPts val="2880"/>
              </a:lnSpc>
            </a:pPr>
            <a:r>
              <a:rPr lang="ru" sz="2300" b="1" dirty="0" smtClean="0">
                <a:solidFill>
                  <a:srgbClr val="495397"/>
                </a:solidFill>
                <a:latin typeface="Arial"/>
              </a:rPr>
              <a:t>7-9 </a:t>
            </a:r>
            <a:r>
              <a:rPr lang="ru" sz="2300" b="1" dirty="0">
                <a:solidFill>
                  <a:srgbClr val="495397"/>
                </a:solidFill>
                <a:latin typeface="Arial"/>
              </a:rPr>
              <a:t>классы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286401"/>
              </p:ext>
            </p:extLst>
          </p:nvPr>
        </p:nvGraphicFramePr>
        <p:xfrm>
          <a:off x="1714500" y="1692292"/>
          <a:ext cx="9330799" cy="4117848"/>
        </p:xfrm>
        <a:graphic>
          <a:graphicData uri="http://schemas.openxmlformats.org/drawingml/2006/table">
            <a:tbl>
              <a:tblPr/>
              <a:tblGrid>
                <a:gridCol w="1959429">
                  <a:extLst>
                    <a:ext uri="{9D8B030D-6E8A-4147-A177-3AD203B41FA5}">
                      <a16:colId xmlns:a16="http://schemas.microsoft.com/office/drawing/2014/main" val="2843075350"/>
                    </a:ext>
                  </a:extLst>
                </a:gridCol>
                <a:gridCol w="2396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0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4647">
                  <a:extLst>
                    <a:ext uri="{9D8B030D-6E8A-4147-A177-3AD203B41FA5}">
                      <a16:colId xmlns:a16="http://schemas.microsoft.com/office/drawing/2014/main" val="3451412063"/>
                    </a:ext>
                  </a:extLst>
                </a:gridCol>
                <a:gridCol w="1470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7512">
                <a:tc rowSpan="2">
                  <a:txBody>
                    <a:bodyPr/>
                    <a:lstStyle/>
                    <a:p>
                      <a:pPr indent="0" algn="ctr"/>
                      <a:endParaRPr lang="ru" sz="2400" b="1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/>
                      <a:r>
                        <a:rPr lang="ru" sz="2400" b="1" dirty="0">
                          <a:solidFill>
                            <a:srgbClr val="FFFFFF"/>
                          </a:solidFill>
                          <a:latin typeface="Calibri"/>
                        </a:rPr>
                        <a:t>Количество часов в неделю</a:t>
                      </a:r>
                    </a:p>
                  </a:txBody>
                  <a:tcPr marL="0" marR="0" marT="0" marB="0">
                    <a:solidFill>
                      <a:srgbClr val="A379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>
                    <a:solidFill>
                      <a:srgbClr val="A379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456">
                <a:tc vMerge="1">
                  <a:txBody>
                    <a:bodyPr/>
                    <a:lstStyle/>
                    <a:p>
                      <a:pPr indent="0" algn="ctr"/>
                      <a:endParaRPr lang="en-US" sz="1600" dirty="0">
                        <a:latin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dirty="0" smtClean="0">
                          <a:latin typeface="Arial"/>
                        </a:rPr>
                        <a:t>V</a:t>
                      </a:r>
                      <a:r>
                        <a:rPr lang="en-US" sz="1600" dirty="0" smtClean="0">
                          <a:latin typeface="Arial"/>
                        </a:rPr>
                        <a:t>II</a:t>
                      </a:r>
                      <a:endParaRPr lang="ru" sz="1600" dirty="0">
                        <a:latin typeface="Arial"/>
                      </a:endParaRPr>
                    </a:p>
                    <a:p>
                      <a:pPr marL="215900" indent="0" algn="ctr"/>
                      <a:r>
                        <a:rPr lang="ru" sz="1600" dirty="0">
                          <a:latin typeface="Arial"/>
                        </a:rPr>
                        <a:t>Использование </a:t>
                      </a:r>
                      <a:r>
                        <a:rPr lang="ru-RU" sz="1600" dirty="0" smtClean="0">
                          <a:latin typeface="Arial"/>
                        </a:rPr>
                        <a:t>Ф</a:t>
                      </a:r>
                      <a:r>
                        <a:rPr lang="ru" sz="1600" dirty="0" smtClean="0">
                          <a:latin typeface="Arial"/>
                        </a:rPr>
                        <a:t>РП</a:t>
                      </a:r>
                      <a:endParaRPr lang="ru" sz="1600" dirty="0">
                        <a:latin typeface="Arial"/>
                      </a:endParaRPr>
                    </a:p>
                    <a:p>
                      <a:pPr indent="0" algn="ctr"/>
                      <a:r>
                        <a:rPr lang="en-US" sz="1600" dirty="0">
                          <a:latin typeface="Arial"/>
                        </a:rPr>
                        <a:t>(</a:t>
                      </a:r>
                      <a:r>
                        <a:rPr lang="en-US" sz="1600" dirty="0">
                          <a:solidFill>
                            <a:srgbClr val="410082"/>
                          </a:solidFill>
                          <a:latin typeface="Arial"/>
                          <a:hlinkClick r:id="rId2"/>
                        </a:rPr>
                        <a:t>https://edsoo.ru/</a:t>
                      </a:r>
                      <a:r>
                        <a:rPr lang="en-US" sz="1600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dirty="0" smtClean="0">
                          <a:latin typeface="Arial"/>
                        </a:rPr>
                        <a:t>VI</a:t>
                      </a:r>
                      <a:r>
                        <a:rPr lang="en-US" sz="1600" dirty="0" smtClean="0">
                          <a:latin typeface="Arial"/>
                        </a:rPr>
                        <a:t>II</a:t>
                      </a:r>
                      <a:endParaRPr lang="ru" sz="1600" dirty="0">
                        <a:latin typeface="Arial"/>
                      </a:endParaRPr>
                    </a:p>
                    <a:p>
                      <a:pPr indent="0" algn="ctr"/>
                      <a:r>
                        <a:rPr lang="ru-RU" sz="1600" dirty="0" smtClean="0">
                          <a:latin typeface="Arial"/>
                        </a:rPr>
                        <a:t>Коррекция</a:t>
                      </a:r>
                      <a:r>
                        <a:rPr lang="ru-RU" sz="1600" baseline="0" dirty="0" smtClean="0">
                          <a:latin typeface="Arial"/>
                        </a:rPr>
                        <a:t> используемых РП в соответствии с ФРП</a:t>
                      </a:r>
                      <a:endParaRPr lang="en-US" sz="1600" dirty="0" smtClean="0">
                        <a:latin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1600" dirty="0" smtClean="0">
                          <a:latin typeface="Arial"/>
                        </a:rPr>
                        <a:t>IX</a:t>
                      </a:r>
                    </a:p>
                    <a:p>
                      <a:pPr indent="0" algn="ctr"/>
                      <a:r>
                        <a:rPr lang="ru-RU" sz="1600" dirty="0" smtClean="0">
                          <a:latin typeface="Arial"/>
                        </a:rPr>
                        <a:t>Коррекция</a:t>
                      </a:r>
                      <a:r>
                        <a:rPr lang="ru-RU" sz="1600" baseline="0" dirty="0" smtClean="0">
                          <a:latin typeface="Arial"/>
                        </a:rPr>
                        <a:t> используемых РП в соответствии с ФРП</a:t>
                      </a:r>
                      <a:endParaRPr lang="en-US" sz="1600" dirty="0" smtClean="0">
                        <a:latin typeface="Arial"/>
                      </a:endParaRPr>
                    </a:p>
                    <a:p>
                      <a:pPr indent="0" algn="ctr"/>
                      <a:endParaRPr lang="en-US" sz="1600" dirty="0"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61938" algn="ctr"/>
                      <a:r>
                        <a:rPr lang="ru" sz="2400" b="1" dirty="0">
                          <a:solidFill>
                            <a:srgbClr val="FFFFFF"/>
                          </a:solidFill>
                          <a:latin typeface="Calibri"/>
                        </a:rPr>
                        <a:t>Всего</a:t>
                      </a:r>
                    </a:p>
                  </a:txBody>
                  <a:tcPr marL="0" marR="0" marT="0" marB="0">
                    <a:solidFill>
                      <a:srgbClr val="A379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728">
                <a:tc>
                  <a:txBody>
                    <a:bodyPr/>
                    <a:lstStyle/>
                    <a:p>
                      <a:pPr indent="0" algn="ctr"/>
                      <a:r>
                        <a:rPr lang="ru-RU" sz="2400" b="1" dirty="0" smtClean="0">
                          <a:latin typeface="Calibri"/>
                        </a:rPr>
                        <a:t>Базовый уровень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2400" b="1" dirty="0" smtClean="0">
                          <a:latin typeface="Calibri"/>
                        </a:rPr>
                        <a:t>1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2400" b="1" dirty="0" smtClean="0">
                          <a:latin typeface="Calibri"/>
                        </a:rPr>
                        <a:t>1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sz="2400" b="1" dirty="0" smtClean="0">
                          <a:latin typeface="Calibri"/>
                        </a:rPr>
                        <a:t>1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28600" indent="0" algn="ctr"/>
                      <a:r>
                        <a:rPr lang="en-US" sz="2400" b="1" dirty="0" smtClean="0">
                          <a:latin typeface="Calibri"/>
                        </a:rPr>
                        <a:t>102</a:t>
                      </a:r>
                      <a:endParaRPr lang="ru" sz="2400" b="1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728">
                <a:tc>
                  <a:txBody>
                    <a:bodyPr/>
                    <a:lstStyle/>
                    <a:p>
                      <a:pPr indent="0" algn="ctr"/>
                      <a:r>
                        <a:rPr lang="ru-RU" sz="2400" b="1" dirty="0" smtClean="0">
                          <a:latin typeface="Calibri"/>
                        </a:rPr>
                        <a:t>Углубленный уровень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2400" b="1" dirty="0" smtClean="0">
                          <a:latin typeface="Calibri"/>
                        </a:rPr>
                        <a:t>2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2400" b="1" dirty="0" smtClean="0">
                          <a:latin typeface="Calibri"/>
                        </a:rPr>
                        <a:t>2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2400" b="1" dirty="0" smtClean="0">
                          <a:latin typeface="Calibri"/>
                        </a:rPr>
                        <a:t>2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28600" indent="0" algn="ctr"/>
                      <a:r>
                        <a:rPr lang="ru" sz="2400" b="1" dirty="0" smtClean="0">
                          <a:latin typeface="Calibri"/>
                        </a:rPr>
                        <a:t>204</a:t>
                      </a:r>
                      <a:endParaRPr lang="ru" sz="2400" b="1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913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1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30552" y="158496"/>
            <a:ext cx="9314688" cy="996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880"/>
              </a:lnSpc>
            </a:pPr>
            <a:r>
              <a:rPr lang="ru" sz="2300" b="1">
                <a:solidFill>
                  <a:srgbClr val="495397"/>
                </a:solidFill>
                <a:latin typeface="Arial"/>
              </a:rPr>
              <a:t>Место учебного предмета в учебном плане</a:t>
            </a:r>
          </a:p>
          <a:p>
            <a:pPr indent="0">
              <a:lnSpc>
                <a:spcPts val="2880"/>
              </a:lnSpc>
            </a:pPr>
            <a:r>
              <a:rPr lang="ru" sz="2300" b="1">
                <a:solidFill>
                  <a:srgbClr val="495397"/>
                </a:solidFill>
                <a:latin typeface="Arial"/>
              </a:rPr>
              <a:t>на уровне среднего общего образования в 2023-2024 уч. году</a:t>
            </a:r>
          </a:p>
          <a:p>
            <a:pPr indent="0" algn="ctr">
              <a:lnSpc>
                <a:spcPts val="2880"/>
              </a:lnSpc>
            </a:pPr>
            <a:r>
              <a:rPr lang="ru" sz="2300" b="1">
                <a:solidFill>
                  <a:srgbClr val="495397"/>
                </a:solidFill>
                <a:latin typeface="Arial"/>
              </a:rPr>
              <a:t>10 класс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909956"/>
              </p:ext>
            </p:extLst>
          </p:nvPr>
        </p:nvGraphicFramePr>
        <p:xfrm>
          <a:off x="1965960" y="1517904"/>
          <a:ext cx="8531352" cy="4431792"/>
        </p:xfrm>
        <a:graphic>
          <a:graphicData uri="http://schemas.openxmlformats.org/drawingml/2006/table">
            <a:tbl>
              <a:tblPr/>
              <a:tblGrid>
                <a:gridCol w="158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5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7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3376">
                <a:tc>
                  <a:txBody>
                    <a:bodyPr/>
                    <a:lstStyle/>
                    <a:p>
                      <a:pPr indent="0" algn="ctr">
                        <a:spcAft>
                          <a:spcPts val="630"/>
                        </a:spcAft>
                      </a:pPr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Учебный</a:t>
                      </a:r>
                    </a:p>
                    <a:p>
                      <a:pPr indent="0" algn="ctr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предмет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Профиль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Уровень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</a:pPr>
                      <a:r>
                        <a:rPr lang="ru" sz="1300" b="1" dirty="0">
                          <a:latin typeface="Arial"/>
                        </a:rPr>
                        <a:t>10</a:t>
                      </a:r>
                    </a:p>
                    <a:p>
                      <a:pPr indent="0" algn="ctr">
                        <a:lnSpc>
                          <a:spcPts val="1800"/>
                        </a:lnSpc>
                      </a:pPr>
                      <a:r>
                        <a:rPr lang="ru" sz="1300" b="1" dirty="0">
                          <a:latin typeface="Arial"/>
                        </a:rPr>
                        <a:t>Использование </a:t>
                      </a:r>
                      <a:r>
                        <a:rPr lang="ru" sz="1300" b="1" dirty="0" smtClean="0">
                          <a:latin typeface="Arial"/>
                        </a:rPr>
                        <a:t>ФРП </a:t>
                      </a:r>
                      <a:r>
                        <a:rPr lang="en-US" sz="1300" b="1" dirty="0">
                          <a:solidFill>
                            <a:srgbClr val="410082"/>
                          </a:solidFill>
                          <a:latin typeface="Arial"/>
                          <a:hlinkClick r:id="rId2"/>
                        </a:rPr>
                        <a:t>https://edsoo.ru/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688"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Информатика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>
                          <a:latin typeface="Arial"/>
                        </a:rPr>
                        <a:t>Естественно-научный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dirty="0">
                          <a:latin typeface="Arial"/>
                        </a:rPr>
                        <a:t>базовый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736"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Информатика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>
                          <a:latin typeface="Arial"/>
                        </a:rPr>
                        <a:t>Социально-экономический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базовый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736"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Информатика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1300">
                          <a:latin typeface="Arial"/>
                        </a:rPr>
                        <a:t>Технологический</a:t>
                      </a:r>
                    </a:p>
                    <a:p>
                      <a:pPr indent="0" algn="ctr"/>
                      <a:r>
                        <a:rPr lang="ru" sz="1300">
                          <a:latin typeface="Arial"/>
                        </a:rPr>
                        <a:t>(инженерный)</a:t>
                      </a:r>
                    </a:p>
                  </a:txBody>
                  <a:tcPr marL="0" marR="0" marT="0" marB="0" anchor="b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углубленный</a:t>
                      </a:r>
                      <a:endParaRPr lang="ru" sz="170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dirty="0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688"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Информатика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420"/>
                        </a:spcAft>
                      </a:pPr>
                      <a:r>
                        <a:rPr lang="ru" sz="1300" b="1">
                          <a:latin typeface="Arial"/>
                        </a:rPr>
                        <a:t>Технологический</a:t>
                      </a:r>
                    </a:p>
                    <a:p>
                      <a:pPr marL="114300" indent="0"/>
                      <a:r>
                        <a:rPr lang="ru" sz="1300" b="1">
                          <a:latin typeface="Arial"/>
                        </a:rPr>
                        <a:t>(информационно-технологический)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ru" sz="17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углублённый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736"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Информатика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>
                          <a:latin typeface="Arial"/>
                        </a:rPr>
                        <a:t>Гуманитарный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базовый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Информатика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>
                          <a:latin typeface="Arial"/>
                        </a:rPr>
                        <a:t>Универсальный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96"/>
                        </a:lnSpc>
                      </a:pPr>
                      <a:r>
                        <a:rPr lang="ru" sz="17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базовый 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700" dirty="0">
                          <a:latin typeface="Arial"/>
                        </a:rPr>
                        <a:t>1 </a:t>
                      </a:r>
                      <a:endParaRPr lang="ru" sz="1600" b="1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70632" y="6312408"/>
            <a:ext cx="8034528" cy="2225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840"/>
              </a:spcAft>
            </a:pPr>
            <a:r>
              <a:rPr lang="ru" b="1" dirty="0">
                <a:solidFill>
                  <a:srgbClr val="FF0000"/>
                </a:solidFill>
                <a:latin typeface="Calibri"/>
              </a:rPr>
              <a:t>ИНФОРМАТИКА В УЧЕБНОМ ПЛАНЕ ЛЮБОГО </a:t>
            </a:r>
            <a:r>
              <a:rPr lang="ru" b="1" dirty="0" smtClean="0">
                <a:solidFill>
                  <a:srgbClr val="FF0000"/>
                </a:solidFill>
                <a:latin typeface="Calibri"/>
              </a:rPr>
              <a:t>ПРОФИЛЯ ОБЯЗАТЕЛЬНА</a:t>
            </a:r>
            <a:r>
              <a:rPr lang="ru" b="1" dirty="0">
                <a:solidFill>
                  <a:srgbClr val="FF0000"/>
                </a:solidFill>
                <a:latin typeface="Calibri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411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30552" y="158496"/>
            <a:ext cx="9314688" cy="9966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856"/>
              </a:lnSpc>
            </a:pPr>
            <a:r>
              <a:rPr lang="ru" sz="2300" b="1">
                <a:solidFill>
                  <a:srgbClr val="495397"/>
                </a:solidFill>
                <a:latin typeface="Arial"/>
              </a:rPr>
              <a:t>Место учебного предмета в учебном плане</a:t>
            </a:r>
          </a:p>
          <a:p>
            <a:pPr indent="0">
              <a:lnSpc>
                <a:spcPts val="2856"/>
              </a:lnSpc>
            </a:pPr>
            <a:r>
              <a:rPr lang="ru" sz="2300" b="1">
                <a:solidFill>
                  <a:srgbClr val="495397"/>
                </a:solidFill>
                <a:latin typeface="Arial"/>
              </a:rPr>
              <a:t>на уровне среднего общего образования в 2023-2024 уч. году</a:t>
            </a:r>
          </a:p>
          <a:p>
            <a:pPr indent="0" algn="ctr">
              <a:lnSpc>
                <a:spcPts val="2856"/>
              </a:lnSpc>
            </a:pPr>
            <a:r>
              <a:rPr lang="ru" sz="2300" b="1">
                <a:solidFill>
                  <a:srgbClr val="495397"/>
                </a:solidFill>
                <a:latin typeface="Arial"/>
              </a:rPr>
              <a:t>11 класс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866211"/>
              </p:ext>
            </p:extLst>
          </p:nvPr>
        </p:nvGraphicFramePr>
        <p:xfrm>
          <a:off x="1965960" y="1517904"/>
          <a:ext cx="8531352" cy="3883152"/>
        </p:xfrm>
        <a:graphic>
          <a:graphicData uri="http://schemas.openxmlformats.org/drawingml/2006/table">
            <a:tbl>
              <a:tblPr/>
              <a:tblGrid>
                <a:gridCol w="158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5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7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7760">
                <a:tc>
                  <a:txBody>
                    <a:bodyPr/>
                    <a:lstStyle/>
                    <a:p>
                      <a:pPr indent="0" algn="ctr">
                        <a:spcAft>
                          <a:spcPts val="630"/>
                        </a:spcAft>
                      </a:pPr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Учебный</a:t>
                      </a:r>
                    </a:p>
                    <a:p>
                      <a:pPr indent="0" algn="ctr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предмет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Профиль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Уровень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800"/>
                        </a:lnSpc>
                      </a:pPr>
                      <a:r>
                        <a:rPr lang="ru" sz="1300" b="1">
                          <a:latin typeface="Arial"/>
                        </a:rPr>
                        <a:t>11</a:t>
                      </a:r>
                    </a:p>
                    <a:p>
                      <a:pPr indent="0" algn="ctr">
                        <a:lnSpc>
                          <a:spcPts val="1800"/>
                        </a:lnSpc>
                      </a:pPr>
                      <a:r>
                        <a:rPr lang="ru" sz="1300" b="1">
                          <a:latin typeface="Arial"/>
                        </a:rPr>
                        <a:t>Использование ранее разработанных РП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Информатика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>
                          <a:latin typeface="Arial"/>
                        </a:rPr>
                        <a:t>Естественно-научный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Arial"/>
                        </a:rPr>
                        <a:t>базовый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Информатика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>
                          <a:latin typeface="Arial"/>
                        </a:rPr>
                        <a:t>Социально-экономический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Arial"/>
                        </a:rPr>
                        <a:t>базовый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688"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Информатика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1">
                          <a:latin typeface="Arial"/>
                        </a:rPr>
                        <a:t>Технологический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1" dirty="0">
                          <a:latin typeface="Arial"/>
                        </a:rPr>
                        <a:t>углублённый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b="1"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Информатика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>
                          <a:latin typeface="Arial"/>
                        </a:rPr>
                        <a:t>Гуманитарный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784">
                <a:tc>
                  <a:txBody>
                    <a:bodyPr/>
                    <a:lstStyle/>
                    <a:p>
                      <a:pPr marL="203200" indent="0"/>
                      <a:r>
                        <a:rPr lang="ru" sz="1300" b="1">
                          <a:solidFill>
                            <a:srgbClr val="FFFFFF"/>
                          </a:solidFill>
                          <a:latin typeface="Arial"/>
                        </a:rPr>
                        <a:t>Информатика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300" dirty="0" smtClean="0">
                          <a:latin typeface="Arial"/>
                        </a:rPr>
                        <a:t>Универсальный</a:t>
                      </a:r>
                      <a:endParaRPr lang="ru" sz="1300" dirty="0"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>
                          <a:latin typeface="Arial"/>
                        </a:rPr>
                        <a:t>базовый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dirty="0"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72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8150"/>
            <a:ext cx="10515600" cy="51827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средства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9712" y="666428"/>
            <a:ext cx="10956010" cy="50765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При проведении уроков </a:t>
            </a:r>
            <a:r>
              <a:rPr lang="ru-RU" b="1" dirty="0" smtClean="0">
                <a:solidFill>
                  <a:srgbClr val="FF0000"/>
                </a:solidFill>
              </a:rPr>
              <a:t>обязательное использование</a:t>
            </a:r>
            <a:r>
              <a:rPr lang="ru-RU" dirty="0" smtClean="0"/>
              <a:t>:</a:t>
            </a:r>
          </a:p>
          <a:p>
            <a:pPr marL="449263" indent="-449263">
              <a:buFont typeface="Wingdings" panose="05000000000000000000" pitchFamily="2" charset="2"/>
              <a:buChar char="v"/>
            </a:pPr>
            <a:r>
              <a:rPr lang="ru-RU" b="1" dirty="0" smtClean="0"/>
              <a:t>Учебников, входящих в Федеральный перечень</a:t>
            </a:r>
            <a:r>
              <a:rPr lang="ru-RU" dirty="0" smtClean="0"/>
              <a:t>.</a:t>
            </a:r>
          </a:p>
          <a:p>
            <a:pPr marL="0" indent="357188" algn="just">
              <a:lnSpc>
                <a:spcPct val="170000"/>
              </a:lnSpc>
              <a:buNone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22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РФ от 21 сентября 2022 г. № 858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 и установления предельного срока использования исключенных учебников».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dirty="0"/>
              <a:t> </a:t>
            </a:r>
            <a:r>
              <a:rPr lang="ru-RU" b="1" dirty="0"/>
              <a:t>Электронных образовательных ресурсов, входящих в Федеральный перечень</a:t>
            </a:r>
            <a:r>
              <a:rPr lang="ru-RU" dirty="0" smtClean="0"/>
              <a:t>.</a:t>
            </a:r>
          </a:p>
          <a:p>
            <a:pPr marL="0" indent="357188" algn="just">
              <a:lnSpc>
                <a:spcPct val="160000"/>
              </a:lnSpc>
              <a:buNone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2 августа 2022 г. № 653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«Об утверждении федерального перечня электронных образовательных ресурсов,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7176" y="5558345"/>
            <a:ext cx="11345522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0713" algn="just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Обязательное требование, соответствующее п. 3  Ст. 18 ФЗ № 273 «Об образовании в РФ», введено Федеральным законом от 30.12.2021 N 472-ФЗ.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883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241139"/>
            <a:ext cx="10515600" cy="51827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ЭОР по информатике Федерального перечня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1298" y="759417"/>
            <a:ext cx="5157787" cy="82391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Основное общее образование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1298" y="1931638"/>
            <a:ext cx="5157787" cy="3684588"/>
          </a:xfrm>
        </p:spPr>
        <p:txBody>
          <a:bodyPr/>
          <a:lstStyle/>
          <a:p>
            <a:r>
              <a:rPr lang="ru-RU" dirty="0" smtClean="0"/>
              <a:t>Информатика. 7-9 классы. ФГАОУ «Академия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России»</a:t>
            </a:r>
          </a:p>
          <a:p>
            <a:r>
              <a:rPr lang="ru-RU" dirty="0" smtClean="0"/>
              <a:t>Домашние задания. Информатика. 5-9 классы. АО Издательство «Просвещение»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89085" y="759417"/>
            <a:ext cx="5183188" cy="82391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Среднее общее образование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97588" y="1931638"/>
            <a:ext cx="5183188" cy="3684588"/>
          </a:xfrm>
        </p:spPr>
        <p:txBody>
          <a:bodyPr/>
          <a:lstStyle/>
          <a:p>
            <a:r>
              <a:rPr lang="ru-RU" dirty="0" smtClean="0"/>
              <a:t>Домашние задания. Информатика. 10-11 классы. АО Издательство «Просвещение».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512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030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российского офисного программного обеспечения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5045" y="4124379"/>
            <a:ext cx="4865175" cy="16602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E</a:t>
            </a:r>
            <a:r>
              <a:rPr lang="ru-RU" b="1" dirty="0" err="1" smtClean="0"/>
              <a:t>диный</a:t>
            </a:r>
            <a:r>
              <a:rPr lang="ru-RU" b="1" dirty="0" smtClean="0"/>
              <a:t> </a:t>
            </a:r>
            <a:r>
              <a:rPr lang="ru-RU" b="1" dirty="0"/>
              <a:t>реестр российского </a:t>
            </a:r>
            <a:r>
              <a:rPr lang="ru-RU" b="1" dirty="0" smtClean="0"/>
              <a:t>ПО</a:t>
            </a:r>
            <a:endParaRPr lang="en-US" b="1" dirty="0" smtClean="0"/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МойОфис 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Р7-Офис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867906"/>
            <a:ext cx="108113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Переход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предприятий, учреждений и организаций, подведомственных федеральным органам исполнительной власти, органам исполнительной власти субъектов Российской Федерации, органам местного самоуправления и государственным внебюджетным фондам, на преимущественное использование отечественного программного обеспечения, в том числе офисного программного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обеспечения.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Приказ Министерства цифрового развития, связи и массовых коммуникаций РФ от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 января 2023 г. № 21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«Об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утверждении Методических рекомендаций по переходу на использование российского программного обеспечения, в том числе на значимых объектах критической информационной инфраструктуры Российской Федерации, и о реализации мер, направленных на ускоренный переход органов государственной власти и организаций на использование российского программного обеспечения в Российской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Федерации».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2634" y="4124379"/>
            <a:ext cx="6101166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Международные офисные свободно распространяемые пакеты</a:t>
            </a:r>
          </a:p>
          <a:p>
            <a:pPr marL="620713" marR="0" lvl="0" indent="2778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OpenOffice </a:t>
            </a: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620713" marR="0" lvl="0" indent="2778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LibreOffice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184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3647"/>
            <a:ext cx="10515600" cy="3477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государственных информационных систем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119" y="663251"/>
            <a:ext cx="11313762" cy="1243040"/>
          </a:xfrm>
        </p:spPr>
        <p:txBody>
          <a:bodyPr>
            <a:normAutofit lnSpcReduction="10000"/>
          </a:bodyPr>
          <a:lstStyle/>
          <a:p>
            <a:pPr marL="0" indent="449263" algn="just">
              <a:buNone/>
            </a:pPr>
            <a:r>
              <a:rPr lang="ru-RU" dirty="0" smtClean="0"/>
              <a:t>Письмо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России </a:t>
            </a:r>
            <a:r>
              <a:rPr lang="ru-RU" dirty="0" smtClean="0">
                <a:solidFill>
                  <a:srgbClr val="FF0000"/>
                </a:solidFill>
              </a:rPr>
              <a:t>от 27.12.2022 № А3-1828/04 </a:t>
            </a:r>
            <a:r>
              <a:rPr lang="ru-RU" dirty="0" smtClean="0"/>
              <a:t>«Об использовании федеральных государственных информационных систем».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93877" y="5998539"/>
            <a:ext cx="7923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ФГИС «Моя школа»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https://myschool.edu.ru/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9119" y="1903114"/>
            <a:ext cx="11313762" cy="3728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«Если образовательная организация в своей деятельности использует информационные системы (далее – ИС), которые предусматривают обработку персональных данных обучающихся, то в связи со вступлением в законную силу подпункта «б» пункта 3 статьи 1 Федерального закона № 472-ФЗ указанные организации при реализации общеобразовательных программ могут использовать ИС,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имеющие статус ГИС в соответствии с федеральным законодательством, а также электронные образовательные ресурсы (далее – ЭОР), цифровой образовательный контент, образовательные сервисы и иной образовательный контент, который верифицирован и размещен в ГИС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838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5714" cy="320675"/>
          </a:xfrm>
        </p:spPr>
        <p:txBody>
          <a:bodyPr>
            <a:normAutofit fontScale="90000"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функционал «Моя школа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1. </a:t>
            </a:r>
            <a:r>
              <a:rPr lang="ru-RU" b="1" dirty="0">
                <a:solidFill>
                  <a:srgbClr val="FF0000"/>
                </a:solidFill>
              </a:rPr>
              <a:t>Облачное хранилище документов, инструменты для создания и редактирования документов популярных форматов (</a:t>
            </a:r>
            <a:r>
              <a:rPr lang="ru-RU" b="1" dirty="0" err="1">
                <a:solidFill>
                  <a:srgbClr val="FF0000"/>
                </a:solidFill>
              </a:rPr>
              <a:t>doc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xls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err="1">
                <a:solidFill>
                  <a:srgbClr val="FF0000"/>
                </a:solidFill>
              </a:rPr>
              <a:t>ppt</a:t>
            </a:r>
            <a:r>
              <a:rPr lang="ru-RU" b="1" dirty="0">
                <a:solidFill>
                  <a:srgbClr val="FF0000"/>
                </a:solidFill>
              </a:rPr>
              <a:t> и т.д.), совместной работы в режиме онлайн в отечественном офисном программном обеспечении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2. Библиотека бесплатного образовательного контента - проверенный образовательный и воспитательный контент от различных поставщиков контента - РЭШ, Академии </a:t>
            </a:r>
            <a:r>
              <a:rPr lang="ru-RU" dirty="0" err="1"/>
              <a:t>Минпросвещения</a:t>
            </a:r>
            <a:r>
              <a:rPr lang="ru-RU" dirty="0"/>
              <a:t>, Минкультуры, Института развития интернета, Российской академии образования.</a:t>
            </a:r>
          </a:p>
          <a:p>
            <a:pPr>
              <a:spcBef>
                <a:spcPts val="0"/>
              </a:spcBef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3. Подсистема «Тесты» для оценки знаний учащихся и отработки изучаемого ими материала на тренажерах.</a:t>
            </a:r>
          </a:p>
          <a:p>
            <a:pPr>
              <a:spcBef>
                <a:spcPts val="0"/>
              </a:spcBef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4. Специальное приложение для работы через </a:t>
            </a:r>
            <a:r>
              <a:rPr lang="ru-RU" dirty="0" err="1"/>
              <a:t>SmartTV</a:t>
            </a:r>
            <a:r>
              <a:rPr lang="ru-RU" dirty="0"/>
              <a:t>. Для тех образовательных организаций и педагогов, которые активно используют телевизоры в образовательном процессе.</a:t>
            </a:r>
          </a:p>
          <a:p>
            <a:pPr>
              <a:spcBef>
                <a:spcPts val="0"/>
              </a:spcBef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5. Онлайн коммуникация пользователей в чатах и видеоконференцсвязь на базе платформы «</a:t>
            </a:r>
            <a:r>
              <a:rPr lang="ru-RU" dirty="0" err="1"/>
              <a:t>Сферум</a:t>
            </a:r>
            <a:r>
              <a:rPr lang="ru-RU" dirty="0"/>
              <a:t>». </a:t>
            </a:r>
          </a:p>
          <a:p>
            <a:pPr>
              <a:spcBef>
                <a:spcPts val="0"/>
              </a:spcBef>
            </a:pPr>
            <a:endParaRPr lang="ru-RU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6. Базовые возможности для администраторов – новости, вопросы-ответы, опросы, полезные ссылки. Можно управлять контентом, транслировать его на необходимую аудиторию. Инструмент создан для того, чтобы быстро доносить информацию на региональном, муниципальном, школьном уровне.</a:t>
            </a:r>
          </a:p>
        </p:txBody>
      </p:sp>
    </p:spTree>
    <p:extLst>
      <p:ext uri="{BB962C8B-B14F-4D97-AF65-F5344CB8AC3E}">
        <p14:creationId xmlns:p14="http://schemas.microsoft.com/office/powerpoint/2010/main" val="1645717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2901" y="1126672"/>
            <a:ext cx="115116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000" spc="-12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Реализация учебного содержания, обеспечивающего подготовку к освоению технологически ёмких инженерных и рабочих профессий</a:t>
            </a:r>
            <a:r>
              <a:rPr lang="ru-RU" sz="1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5453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31273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Обновленная </a:t>
            </a: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</a:t>
            </a:r>
            <a:r>
              <a:rPr lang="ru-RU" sz="2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675" y="1048294"/>
            <a:ext cx="10753725" cy="3766185"/>
          </a:xfrm>
        </p:spPr>
        <p:txBody>
          <a:bodyPr>
            <a:normAutofit/>
          </a:bodyPr>
          <a:lstStyle/>
          <a:p>
            <a:pPr marL="0" indent="449263">
              <a:buNone/>
            </a:pPr>
            <a:r>
              <a:rPr lang="ru-RU" dirty="0"/>
              <a:t>Содержание учебного предмета представлено в виде следующих четырёх тематических разделов:</a:t>
            </a:r>
          </a:p>
          <a:p>
            <a:pPr marL="0" indent="0">
              <a:buNone/>
            </a:pPr>
            <a:r>
              <a:rPr lang="ru-RU" dirty="0"/>
              <a:t>1) цифровая грамотность;</a:t>
            </a:r>
          </a:p>
          <a:p>
            <a:pPr marL="0" indent="0">
              <a:buNone/>
            </a:pPr>
            <a:r>
              <a:rPr lang="ru-RU" dirty="0"/>
              <a:t>2) теоретические основы информатики;</a:t>
            </a:r>
          </a:p>
          <a:p>
            <a:pPr marL="0" indent="0">
              <a:buNone/>
            </a:pPr>
            <a:r>
              <a:rPr lang="ru-RU" dirty="0"/>
              <a:t>3) алгоритмы и программирование;</a:t>
            </a:r>
          </a:p>
          <a:p>
            <a:pPr marL="0" indent="0">
              <a:buNone/>
            </a:pPr>
            <a:r>
              <a:rPr lang="ru-RU" dirty="0"/>
              <a:t>4) информационные технологии.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713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571" y="201840"/>
            <a:ext cx="11576958" cy="5819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ормативное правовое обеспечение преподавания информатики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условиях введения ФГОС ООО 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ФГОС СОО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271" y="783772"/>
            <a:ext cx="11691258" cy="586195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России от 31.05.2021 г. № 287 «Об утверждении ФГОС основного общего образования».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России от 18.07.2022 г. № 568 «О внесении изменений в ФГОС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основного общего образования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утвержденный приказом Министерства образования и науки Российской Федерации от 31 мая 2021 года № 287»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Минобрнауки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России от 17 мая 2012 г. № 413 «Об утверждении федерального государственного образовательного стандарта среднего общего образования» (Зарегистрирован 07. 06. 2012 г. N 24480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России от 12.08.2022 г. № 732 «О внесении изменений в ФГОС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среднего общего образования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утвержденный приказом Министерства образования и науки Российской Федерации от 17 мая 2012 года № 413».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18.05.2023 № 370 “Об утверждении федеральной образовательной программы основного общего образования”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(Зарегистрирован 12.07.2023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https://edsoo.ru/Federalnaya_obrazovatelnaya_programma_osnovnogo_obschego_obrazovaniya.htm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просвещения Российской Федерации от 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18.05.2023 № 371 “Об утверждении федеральной образовательной программы среднего общего образования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” (Зарегистрирован 12.07.2023 № 74228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  <a:hlinkClick r:id="rId3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htm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://edsoo.ru/Federalnaya_obrazovatelnaya_programma_srednego_obschego_obrazovaniya.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</a:t>
            </a:r>
            <a:r>
              <a:rPr lang="ru-RU" sz="1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«О направлении информации» от 22.05. 2023 г. № 03-810.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Информация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Департамента государственной политики и управления в сфере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России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 реализации ФООП (ФОП) в школах России.</a:t>
            </a:r>
          </a:p>
        </p:txBody>
      </p:sp>
    </p:spTree>
    <p:extLst>
      <p:ext uri="{BB962C8B-B14F-4D97-AF65-F5344CB8AC3E}">
        <p14:creationId xmlns:p14="http://schemas.microsoft.com/office/powerpoint/2010/main" val="448414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44624" y="298704"/>
            <a:ext cx="9521952" cy="3657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5670"/>
              </a:spcAft>
            </a:pPr>
            <a:r>
              <a:rPr lang="ru" sz="2200" b="1">
                <a:solidFill>
                  <a:srgbClr val="495397"/>
                </a:solidFill>
                <a:latin typeface="Arial"/>
              </a:rPr>
              <a:t>Содержание рабочей программы по учебному предмету: СОО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25168" y="1609344"/>
            <a:ext cx="6132576" cy="10180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spcBef>
                <a:spcPts val="5670"/>
              </a:spcBef>
              <a:spcAft>
                <a:spcPts val="1050"/>
              </a:spcAft>
            </a:pPr>
            <a:r>
              <a:rPr lang="ru" sz="1500" b="1" dirty="0">
                <a:solidFill>
                  <a:srgbClr val="FF0000"/>
                </a:solidFill>
                <a:latin typeface="Arial"/>
              </a:rPr>
              <a:t>Базовый уровень</a:t>
            </a:r>
          </a:p>
          <a:p>
            <a:pPr indent="0">
              <a:spcAft>
                <a:spcPts val="1050"/>
              </a:spcAft>
            </a:pPr>
            <a:r>
              <a:rPr lang="ru" sz="1600" dirty="0">
                <a:latin typeface="Calibri"/>
              </a:rPr>
              <a:t>10 класс (</a:t>
            </a:r>
            <a:r>
              <a:rPr lang="ru" sz="1600" dirty="0" smtClean="0">
                <a:latin typeface="Calibri"/>
              </a:rPr>
              <a:t>34 часа)</a:t>
            </a:r>
            <a:endParaRPr lang="ru" sz="1600" dirty="0">
              <a:latin typeface="Calibri"/>
            </a:endParaRPr>
          </a:p>
          <a:p>
            <a:pPr indent="0"/>
            <a:r>
              <a:rPr lang="ru" sz="1400" b="1" dirty="0">
                <a:solidFill>
                  <a:srgbClr val="2E2A33"/>
                </a:solidFill>
                <a:latin typeface="Times New Roman"/>
              </a:rPr>
              <a:t>1 час в неделю, всего </a:t>
            </a:r>
            <a:r>
              <a:rPr lang="ru" sz="1400" b="1" dirty="0">
                <a:solidFill>
                  <a:srgbClr val="848688"/>
                </a:solidFill>
                <a:latin typeface="Times New Roman"/>
              </a:rPr>
              <a:t>— </a:t>
            </a:r>
            <a:r>
              <a:rPr lang="ru" sz="1400" b="1" dirty="0" smtClean="0">
                <a:solidFill>
                  <a:srgbClr val="2E2A33"/>
                </a:solidFill>
                <a:latin typeface="Times New Roman"/>
              </a:rPr>
              <a:t>34 часа.</a:t>
            </a:r>
            <a:endParaRPr lang="ru" sz="1400" b="1" dirty="0">
              <a:solidFill>
                <a:srgbClr val="2E2A33"/>
              </a:solidFill>
              <a:latin typeface="Times New Roman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5416"/>
              </p:ext>
            </p:extLst>
          </p:nvPr>
        </p:nvGraphicFramePr>
        <p:xfrm>
          <a:off x="1560576" y="2779776"/>
          <a:ext cx="6294120" cy="2788920"/>
        </p:xfrm>
        <a:graphic>
          <a:graphicData uri="http://schemas.openxmlformats.org/drawingml/2006/table">
            <a:tbl>
              <a:tblPr/>
              <a:tblGrid>
                <a:gridCol w="1335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896">
                <a:tc>
                  <a:txBody>
                    <a:bodyPr/>
                    <a:lstStyle/>
                    <a:p>
                      <a:pPr indent="0" algn="ctr"/>
                      <a:r>
                        <a:rPr lang="ru" sz="1050" b="1">
                          <a:solidFill>
                            <a:srgbClr val="FFFFFF"/>
                          </a:solidFill>
                          <a:latin typeface="Arial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 b="1">
                          <a:solidFill>
                            <a:srgbClr val="FFFFFF"/>
                          </a:solidFill>
                          <a:latin typeface="Arial"/>
                        </a:rPr>
                        <a:t>Учебное содержание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/>
                      <a:r>
                        <a:rPr lang="ru" sz="1050" b="1">
                          <a:solidFill>
                            <a:srgbClr val="FFFFFF"/>
                          </a:solidFill>
                          <a:latin typeface="Arial"/>
                        </a:rPr>
                        <a:t>Кол-во часов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marL="139700" indent="0"/>
                      <a:r>
                        <a:rPr lang="ru" sz="1400" b="1">
                          <a:latin typeface="Calibri"/>
                        </a:rPr>
                        <a:t>Раздел 1.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ru" sz="1400" b="1">
                          <a:latin typeface="Calibri"/>
                        </a:rPr>
                        <a:t>Цифровая грамотность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139700" indent="0"/>
                      <a:r>
                        <a:rPr lang="ru" sz="1400" b="1">
                          <a:latin typeface="Calibri"/>
                        </a:rPr>
                        <a:t>Раздел 2.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ru" sz="1400" b="1">
                          <a:latin typeface="Calibri"/>
                        </a:rPr>
                        <a:t>Теоретические основы информатики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21</a:t>
                      </a:r>
                      <a:endParaRPr lang="ru" sz="1400" b="1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ru" sz="1000">
                          <a:latin typeface="Corbel"/>
                        </a:rPr>
                        <a:t>Информация и информационные процессы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endParaRPr sz="1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ru" sz="1000">
                          <a:latin typeface="Corbel"/>
                        </a:rPr>
                        <a:t>Представление информации в компьютере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latin typeface="Corbel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ru" sz="1000">
                          <a:latin typeface="Corbel"/>
                        </a:rPr>
                        <a:t>Элементы алгебры логики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dirty="0"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139700" indent="0"/>
                      <a:r>
                        <a:rPr lang="ru" sz="1400" b="1">
                          <a:latin typeface="Calibri"/>
                        </a:rPr>
                        <a:t>Раздел 3.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ru" sz="1400" b="1">
                          <a:latin typeface="Calibri"/>
                        </a:rPr>
                        <a:t>Информационные технологии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016">
                <a:tc>
                  <a:txBody>
                    <a:bodyPr/>
                    <a:lstStyle/>
                    <a:p>
                      <a:endParaRPr sz="2500"/>
                    </a:p>
                  </a:txBody>
                  <a:tcPr marL="0" marR="0" marT="0" marB="0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>
                        <a:lnSpc>
                          <a:spcPts val="1440"/>
                        </a:lnSpc>
                      </a:pPr>
                      <a:r>
                        <a:rPr lang="ru" sz="1000">
                          <a:latin typeface="Corbel"/>
                        </a:rPr>
                        <a:t>Технологии обработки текстовой, графической и мультимедийной информации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00" dirty="0">
                          <a:latin typeface="Corbel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32560" y="6419088"/>
            <a:ext cx="9467088" cy="24384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dirty="0" smtClean="0">
                <a:latin typeface="Corbel"/>
              </a:rPr>
              <a:t>Федеральная рабочая </a:t>
            </a:r>
            <a:r>
              <a:rPr lang="ru" sz="1600" dirty="0">
                <a:latin typeface="Corbel"/>
              </a:rPr>
              <a:t>программа среднего общего образования предмета «Информатика» базовый уровень</a:t>
            </a:r>
            <a:endParaRPr lang="ru" sz="1600" dirty="0">
              <a:latin typeface="Corbel"/>
              <a:hlinkClick r:id="rId2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l="48270" t="20089" r="16406" b="12947"/>
          <a:stretch/>
        </p:blipFill>
        <p:spPr>
          <a:xfrm>
            <a:off x="8278586" y="1387927"/>
            <a:ext cx="3445330" cy="48985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7236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819912"/>
            <a:ext cx="27432" cy="14478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8944" y="-147175"/>
            <a:ext cx="7455408" cy="147218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18944" y="344424"/>
            <a:ext cx="9464040" cy="32613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200" b="1">
                <a:solidFill>
                  <a:srgbClr val="495397"/>
                </a:solidFill>
                <a:latin typeface="Arial"/>
              </a:rPr>
              <a:t>Содержание рабочей программы по учебному предмету: СОО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04416" y="1734312"/>
            <a:ext cx="5590032" cy="4998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840"/>
              </a:spcAft>
            </a:pPr>
            <a:r>
              <a:rPr lang="ru" sz="1400" b="1" dirty="0">
                <a:solidFill>
                  <a:srgbClr val="2E2A33"/>
                </a:solidFill>
                <a:latin typeface="Calibri"/>
              </a:rPr>
              <a:t>10 класс</a:t>
            </a:r>
          </a:p>
          <a:p>
            <a:pPr marL="203200" indent="0"/>
            <a:r>
              <a:rPr lang="ru" sz="1400" b="1" dirty="0">
                <a:solidFill>
                  <a:srgbClr val="2E2A33"/>
                </a:solidFill>
                <a:latin typeface="Times New Roman"/>
              </a:rPr>
              <a:t>4 часа в неделю, всего </a:t>
            </a:r>
            <a:r>
              <a:rPr lang="ru" sz="1400" b="1" dirty="0" smtClean="0">
                <a:solidFill>
                  <a:srgbClr val="2E2A33"/>
                </a:solidFill>
                <a:latin typeface="Times New Roman"/>
              </a:rPr>
              <a:t>136 </a:t>
            </a:r>
            <a:r>
              <a:rPr lang="ru" sz="1400" b="1" dirty="0">
                <a:solidFill>
                  <a:srgbClr val="2E2A33"/>
                </a:solidFill>
                <a:latin typeface="Times New Roman"/>
              </a:rPr>
              <a:t>часов, </a:t>
            </a:r>
            <a:r>
              <a:rPr lang="ru" sz="1400" b="1" dirty="0" smtClean="0">
                <a:solidFill>
                  <a:srgbClr val="2E2A33"/>
                </a:solidFill>
                <a:latin typeface="Times New Roman"/>
              </a:rPr>
              <a:t>14 </a:t>
            </a:r>
            <a:r>
              <a:rPr lang="ru" sz="1400" b="1" dirty="0">
                <a:solidFill>
                  <a:srgbClr val="2E2A33"/>
                </a:solidFill>
                <a:latin typeface="Times New Roman"/>
              </a:rPr>
              <a:t>часов — резервное время.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653321"/>
              </p:ext>
            </p:extLst>
          </p:nvPr>
        </p:nvGraphicFramePr>
        <p:xfrm>
          <a:off x="935736" y="2395728"/>
          <a:ext cx="7327392" cy="4011168"/>
        </p:xfrm>
        <a:graphic>
          <a:graphicData uri="http://schemas.openxmlformats.org/drawingml/2006/table">
            <a:tbl>
              <a:tblPr/>
              <a:tblGrid>
                <a:gridCol w="1072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9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indent="0" algn="ctr"/>
                      <a:r>
                        <a:rPr lang="ru" sz="1000">
                          <a:solidFill>
                            <a:srgbClr val="FFFFFF"/>
                          </a:solidFill>
                          <a:latin typeface="Corbel"/>
                        </a:rPr>
                        <a:t>№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050" b="1">
                          <a:solidFill>
                            <a:srgbClr val="FFFFFF"/>
                          </a:solidFill>
                          <a:latin typeface="Arial"/>
                        </a:rPr>
                        <a:t>Учебное содержание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0"/>
                      <a:r>
                        <a:rPr lang="ru" sz="1050" b="1">
                          <a:solidFill>
                            <a:srgbClr val="FFFFFF"/>
                          </a:solidFill>
                          <a:latin typeface="Arial"/>
                        </a:rPr>
                        <a:t>Кол-во часов</a:t>
                      </a:r>
                    </a:p>
                  </a:txBody>
                  <a:tcPr marL="0" marR="0" marT="0" marB="0" anchor="ctr">
                    <a:solidFill>
                      <a:srgbClr val="A379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pPr marL="114300" indent="0"/>
                      <a:r>
                        <a:rPr lang="ru" sz="1400" b="1">
                          <a:latin typeface="Calibri"/>
                        </a:rPr>
                        <a:t>Раздел 1.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ru" sz="1400" b="1">
                          <a:latin typeface="Calibri"/>
                        </a:rPr>
                        <a:t>Цифровая грамотность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marR="292100" indent="0">
                        <a:lnSpc>
                          <a:spcPts val="1440"/>
                        </a:lnSpc>
                      </a:pPr>
                      <a:r>
                        <a:rPr lang="ru" sz="1000" dirty="0">
                          <a:latin typeface="Corbel"/>
                        </a:rPr>
                        <a:t>Компьютер — универсальное устройство обработки данных (6 часов). Программное обеспечение (6 часов). Компьютерные сети (5 часов). Информационная безопасность (7 часов).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114300" indent="0"/>
                      <a:r>
                        <a:rPr lang="ru" sz="1400" b="1">
                          <a:latin typeface="Calibri"/>
                        </a:rPr>
                        <a:t>Раздел 2.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ru" sz="1400" b="1">
                          <a:latin typeface="Calibri"/>
                        </a:rPr>
                        <a:t>Теоретические основы информатики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>
                          <a:solidFill>
                            <a:srgbClr val="FF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>
                        <a:lnSpc>
                          <a:spcPts val="1440"/>
                        </a:lnSpc>
                      </a:pPr>
                      <a:r>
                        <a:rPr lang="ru" sz="1000">
                          <a:latin typeface="Corbel"/>
                        </a:rPr>
                        <a:t>Представление информации в компьютере (19 часов). Основы алгебры логики (14 часов). Компьютерная арифметика (7 часов).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22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marL="114300" indent="0"/>
                      <a:r>
                        <a:rPr lang="ru" sz="1400" b="1">
                          <a:latin typeface="Calibri"/>
                        </a:rPr>
                        <a:t>Раздел 3.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ru" sz="1400" b="1">
                          <a:latin typeface="Calibri"/>
                        </a:rPr>
                        <a:t>Алгоритмы и программирование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>
                          <a:solidFill>
                            <a:srgbClr val="FF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224"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>
                        <a:lnSpc>
                          <a:spcPts val="1440"/>
                        </a:lnSpc>
                      </a:pPr>
                      <a:r>
                        <a:rPr lang="ru" sz="1000">
                          <a:latin typeface="Corbel"/>
                        </a:rPr>
                        <a:t>Введение в программирование </a:t>
                      </a:r>
                      <a:r>
                        <a:rPr lang="ru" sz="1000">
                          <a:latin typeface="Calibri"/>
                        </a:rPr>
                        <a:t>(16</a:t>
                      </a:r>
                      <a:r>
                        <a:rPr lang="ru" sz="1000">
                          <a:latin typeface="Corbel"/>
                        </a:rPr>
                        <a:t> часов). Вспомогательные алгоритмы (8 часов). Численные методы </a:t>
                      </a:r>
                      <a:r>
                        <a:rPr lang="ru" sz="1000">
                          <a:latin typeface="Calibri"/>
                        </a:rPr>
                        <a:t>(5</a:t>
                      </a:r>
                      <a:r>
                        <a:rPr lang="ru" sz="1000">
                          <a:latin typeface="Corbel"/>
                        </a:rPr>
                        <a:t> часов). Алгоритмы обработки символьных данных </a:t>
                      </a:r>
                      <a:r>
                        <a:rPr lang="ru" sz="1000">
                          <a:latin typeface="Calibri"/>
                        </a:rPr>
                        <a:t>(5</a:t>
                      </a:r>
                      <a:r>
                        <a:rPr lang="ru" sz="1000">
                          <a:latin typeface="Corbel"/>
                        </a:rPr>
                        <a:t> часов). Алгоритмы обработки массивов </a:t>
                      </a:r>
                      <a:r>
                        <a:rPr lang="ru" sz="1000">
                          <a:latin typeface="Calibri"/>
                        </a:rPr>
                        <a:t>(10</a:t>
                      </a:r>
                      <a:r>
                        <a:rPr lang="ru" sz="1000">
                          <a:latin typeface="Corbel"/>
                        </a:rPr>
                        <a:t> часов).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sz="31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114300" indent="0"/>
                      <a:r>
                        <a:rPr lang="ru" sz="1400" b="1">
                          <a:latin typeface="Calibri"/>
                        </a:rPr>
                        <a:t>Раздел 4.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ru" sz="1400" b="1" dirty="0">
                          <a:latin typeface="Calibri"/>
                        </a:rPr>
                        <a:t>Информационные технологии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ru" sz="1000">
                          <a:latin typeface="Corbel"/>
                        </a:rPr>
                        <a:t>Обработка текстовых документов (6 часов). Анализ данных (8 часов)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sz="1300"/>
                    </a:p>
                  </a:txBody>
                  <a:tcPr marL="0" marR="0" marT="0" marB="0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marL="101600" indent="0"/>
                      <a:r>
                        <a:rPr lang="ru" sz="1000">
                          <a:latin typeface="Corbel"/>
                        </a:rPr>
                        <a:t>Резерв учебного времени</a:t>
                      </a:r>
                    </a:p>
                  </a:txBody>
                  <a:tcPr marL="0" marR="0" marT="0" marB="0" anchor="ctr">
                    <a:solidFill>
                      <a:srgbClr val="E6E9E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latin typeface="Calibri"/>
                        </a:rPr>
                        <a:t>14</a:t>
                      </a:r>
                      <a:endParaRPr lang="ru" sz="1400" b="1" dirty="0"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rgbClr val="E6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539240" y="6516624"/>
            <a:ext cx="9805416" cy="22860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500" dirty="0" smtClean="0">
                <a:latin typeface="Corbel"/>
              </a:rPr>
              <a:t>Федеральная </a:t>
            </a:r>
            <a:r>
              <a:rPr lang="ru" sz="1500" dirty="0">
                <a:latin typeface="Corbel"/>
              </a:rPr>
              <a:t>рабочая программа среднего общего образования предмета «Информатика» углублённый уровень</a:t>
            </a:r>
            <a:endParaRPr lang="ru" sz="1500" dirty="0">
              <a:latin typeface="Corbel"/>
              <a:hlinkClick r:id="rId4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/>
          <a:srcRect l="47433" t="19866" r="16071" b="14286"/>
          <a:stretch/>
        </p:blipFill>
        <p:spPr>
          <a:xfrm>
            <a:off x="8650441" y="1816608"/>
            <a:ext cx="3032543" cy="410367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007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510" y="336247"/>
            <a:ext cx="10772775" cy="6597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Включение в содержание обучения актуальных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примере содержания обучения информатике в 10-11 классе на базовом уровне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586" y="1570808"/>
            <a:ext cx="11625943" cy="51075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1. </a:t>
            </a:r>
            <a:r>
              <a:rPr lang="ru-RU" b="1" dirty="0" smtClean="0"/>
              <a:t>Применение в процессе обучения исключительно высоко технологичных ЯП.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Язык </a:t>
            </a:r>
            <a:r>
              <a:rPr lang="ru-RU" dirty="0"/>
              <a:t>программирования (Паскаль, </a:t>
            </a:r>
            <a:r>
              <a:rPr lang="ru-RU" dirty="0" err="1"/>
              <a:t>Python</a:t>
            </a:r>
            <a:r>
              <a:rPr lang="ru-RU" dirty="0"/>
              <a:t>, </a:t>
            </a:r>
            <a:r>
              <a:rPr lang="ru-RU" dirty="0" err="1"/>
              <a:t>Java</a:t>
            </a:r>
            <a:r>
              <a:rPr lang="ru-RU" dirty="0"/>
              <a:t>, C++, C</a:t>
            </a:r>
            <a:r>
              <a:rPr lang="ru-RU" dirty="0" smtClean="0"/>
              <a:t>#).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2. </a:t>
            </a:r>
            <a:r>
              <a:rPr lang="ru-RU" b="1" dirty="0" smtClean="0"/>
              <a:t>Знакомство с системами ИИ.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Средства </a:t>
            </a:r>
            <a:r>
              <a:rPr lang="ru-RU" dirty="0"/>
              <a:t>искусственного интеллекта. Сервисы машинного перевода </a:t>
            </a:r>
            <a:r>
              <a:rPr lang="ru-RU" dirty="0" smtClean="0"/>
              <a:t>и распознавания </a:t>
            </a:r>
            <a:r>
              <a:rPr lang="ru-RU" dirty="0"/>
              <a:t>устной речи. Идентификация и поиск изображений, </a:t>
            </a:r>
            <a:r>
              <a:rPr lang="ru-RU" dirty="0" smtClean="0"/>
              <a:t>распознавание лиц</a:t>
            </a:r>
            <a:r>
              <a:rPr lang="ru-RU" dirty="0"/>
              <a:t>. Самообучающиеся системы. </a:t>
            </a:r>
            <a:endParaRPr lang="ru-RU" dirty="0" smtClean="0"/>
          </a:p>
          <a:p>
            <a:pPr algn="just">
              <a:spcBef>
                <a:spcPts val="0"/>
              </a:spcBef>
            </a:pPr>
            <a:r>
              <a:rPr lang="ru-RU" dirty="0" smtClean="0"/>
              <a:t>Искусственный </a:t>
            </a:r>
            <a:r>
              <a:rPr lang="ru-RU" dirty="0"/>
              <a:t>интеллект в </a:t>
            </a:r>
            <a:r>
              <a:rPr lang="ru-RU" dirty="0" smtClean="0"/>
              <a:t>компьютерных играх</a:t>
            </a:r>
            <a:r>
              <a:rPr lang="ru-RU" dirty="0"/>
              <a:t>. Использование методов искусственного интеллекта в обучающих системах.</a:t>
            </a:r>
          </a:p>
          <a:p>
            <a:pPr algn="just">
              <a:spcBef>
                <a:spcPts val="0"/>
              </a:spcBef>
            </a:pPr>
            <a:r>
              <a:rPr lang="ru-RU" dirty="0"/>
              <a:t>Использование методов искусственного интеллекта в робототехнике. Интернет</a:t>
            </a:r>
          </a:p>
          <a:p>
            <a:pPr algn="just">
              <a:spcBef>
                <a:spcPts val="0"/>
              </a:spcBef>
            </a:pPr>
            <a:r>
              <a:rPr lang="ru-RU" dirty="0"/>
              <a:t>вещей. Перспективы развития компьютерных интеллектуальных систем</a:t>
            </a:r>
            <a:r>
              <a:rPr lang="ru-RU" dirty="0" smtClean="0"/>
              <a:t>.</a:t>
            </a:r>
          </a:p>
          <a:p>
            <a:pPr marL="0" indent="0" algn="just" defTabSz="441325">
              <a:spcBef>
                <a:spcPts val="0"/>
              </a:spcBef>
              <a:buNone/>
              <a:tabLst>
                <a:tab pos="441325" algn="l"/>
              </a:tabLst>
            </a:pPr>
            <a:r>
              <a:rPr lang="ru-RU" dirty="0" smtClean="0"/>
              <a:t>3. </a:t>
            </a:r>
            <a:r>
              <a:rPr lang="ru-RU" b="1" dirty="0" smtClean="0"/>
              <a:t>Практическое знакомство </a:t>
            </a:r>
            <a:r>
              <a:rPr lang="ru-RU" b="1" dirty="0"/>
              <a:t>учащихся с </a:t>
            </a:r>
            <a:r>
              <a:rPr lang="ru-RU" b="1" dirty="0" smtClean="0"/>
              <a:t>современными интернет-сервисам и Сервисами </a:t>
            </a:r>
            <a:r>
              <a:rPr lang="ru-RU" b="1" dirty="0"/>
              <a:t>государственных услуг</a:t>
            </a:r>
            <a:r>
              <a:rPr lang="ru-RU" b="1" dirty="0" smtClean="0"/>
              <a:t>.</a:t>
            </a:r>
          </a:p>
          <a:p>
            <a:pPr marL="0" indent="0" algn="just" defTabSz="441325">
              <a:spcBef>
                <a:spcPts val="0"/>
              </a:spcBef>
              <a:buNone/>
              <a:tabLst>
                <a:tab pos="441325" algn="l"/>
              </a:tabLst>
            </a:pPr>
            <a:r>
              <a:rPr lang="ru-RU" dirty="0"/>
              <a:t>Сервисы Интернета. Геоинформационные системы. </a:t>
            </a:r>
            <a:r>
              <a:rPr lang="ru-RU" dirty="0" err="1"/>
              <a:t>Геолокационные</a:t>
            </a:r>
            <a:r>
              <a:rPr lang="ru-RU" dirty="0"/>
              <a:t> сервисы реального времени (например, локация мобильных телефонов, определение загруженности автомагистралей), </a:t>
            </a:r>
            <a:r>
              <a:rPr lang="ru-RU" dirty="0" err="1"/>
              <a:t>интернет-торговля</a:t>
            </a:r>
            <a:r>
              <a:rPr lang="ru-RU" dirty="0"/>
              <a:t>, бронирование билетов, гостиниц. Государственные электронные сервисы и услуги. </a:t>
            </a:r>
            <a:endParaRPr lang="ru-RU" b="1" dirty="0"/>
          </a:p>
          <a:p>
            <a:pPr algn="just">
              <a:spcBef>
                <a:spcPts val="0"/>
              </a:spcBef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07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152" y="2442634"/>
            <a:ext cx="10772775" cy="16581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6700" dirty="0"/>
              <a:t>Усиление роли воспитательного компонента при реализации образовательных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948822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93" y="14814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Обновленные требования к </a:t>
            </a: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личностным результатам</a:t>
            </a:r>
            <a:endParaRPr lang="ru-RU" sz="25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72" t="18475"/>
          <a:stretch/>
        </p:blipFill>
        <p:spPr bwMode="auto">
          <a:xfrm>
            <a:off x="2596667" y="1473711"/>
            <a:ext cx="7122651" cy="423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271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888396"/>
          </a:xfrm>
        </p:spPr>
        <p:txBody>
          <a:bodyPr>
            <a:normAutofit/>
          </a:bodyPr>
          <a:lstStyle/>
          <a:p>
            <a:pPr algn="just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Приоритеты развития воспитания и государственной молодежной политики Российской Федерации в сфере 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- воспитание патриота, заботящегося об экономическом процветании и преемственности духовных традиций нашего общества;</a:t>
            </a:r>
          </a:p>
          <a:p>
            <a:pPr algn="just"/>
            <a:r>
              <a:rPr lang="ru-RU" dirty="0"/>
              <a:t>- воспитание гражданина, активно участвующего в государственной и общественной жизни, в функционировании института гражданского общества;</a:t>
            </a:r>
          </a:p>
          <a:p>
            <a:pPr algn="just"/>
            <a:r>
              <a:rPr lang="ru-RU" dirty="0"/>
              <a:t>-подготовка человека, имеющего современное общее и профессиональное образование, соответствующее структуре и динамике материального и духовного производства.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079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1283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направления достижения личностных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274" y="1260566"/>
            <a:ext cx="10753725" cy="3766185"/>
          </a:xfrm>
        </p:spPr>
        <p:txBody>
          <a:bodyPr>
            <a:normAutofit fontScale="92500" lnSpcReduction="10000"/>
          </a:bodyPr>
          <a:lstStyle/>
          <a:p>
            <a:pPr marL="0" indent="357188" algn="just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/>
              <a:t>1. Достижение </a:t>
            </a:r>
            <a:r>
              <a:rPr lang="ru-RU" dirty="0"/>
              <a:t>личностных результатов на уровне ценностных отношений </a:t>
            </a:r>
            <a:r>
              <a:rPr lang="ru-RU" dirty="0" smtClean="0"/>
              <a:t>посредством использования потенциала ценностного контекста </a:t>
            </a:r>
            <a:r>
              <a:rPr lang="ru-RU" dirty="0"/>
              <a:t>заданий, атмосфера в классе, стиль общения, приемы организации учебной работы и др.).</a:t>
            </a:r>
          </a:p>
          <a:p>
            <a:r>
              <a:rPr lang="ru-RU" i="1" dirty="0"/>
              <a:t>Ценностный контекст заданий</a:t>
            </a:r>
            <a:r>
              <a:rPr lang="ru-RU" dirty="0"/>
              <a:t> ‑ это смысловая ситуация (историческая, культурная, социальная и др.), которая представлена в условии задания, а выполнение требований задания предполагает ее осознание.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2. Расширение знаний об отечественных ученых и фактах развития ими информатики и ЦТ в историческом контексте.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3. Формирование </a:t>
            </a:r>
            <a:r>
              <a:rPr lang="ru-RU" dirty="0" smtClean="0"/>
              <a:t>представления </a:t>
            </a:r>
            <a:r>
              <a:rPr lang="ru-RU" dirty="0"/>
              <a:t>школьников об отечественных достижениях в области ЦТ, успешных решений, полученных в наше время.</a:t>
            </a:r>
          </a:p>
        </p:txBody>
      </p:sp>
    </p:spTree>
    <p:extLst>
      <p:ext uri="{BB962C8B-B14F-4D97-AF65-F5344CB8AC3E}">
        <p14:creationId xmlns:p14="http://schemas.microsoft.com/office/powerpoint/2010/main" val="14820066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4644"/>
            <a:ext cx="10515600" cy="859242"/>
          </a:xfrm>
        </p:spPr>
        <p:txBody>
          <a:bodyPr>
            <a:normAutofit/>
          </a:bodyPr>
          <a:lstStyle/>
          <a:p>
            <a:pPr algn="ctr">
              <a:tabLst>
                <a:tab pos="7624763" algn="l"/>
              </a:tabLs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Яркие личности и факты, с которыми необходимо познакомить наших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учеников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488" y="1238552"/>
            <a:ext cx="11933695" cy="561944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800" b="1" i="1" dirty="0" smtClean="0"/>
              <a:t>Михаил Александрович Бонч-Бруевич </a:t>
            </a:r>
            <a:r>
              <a:rPr lang="ru-RU" sz="1800" dirty="0" smtClean="0"/>
              <a:t>в 1918 году придумавший схему триггера.</a:t>
            </a:r>
          </a:p>
          <a:p>
            <a:pPr>
              <a:spcBef>
                <a:spcPts val="0"/>
              </a:spcBef>
            </a:pPr>
            <a:r>
              <a:rPr lang="ru-RU" sz="1800" b="1" i="1" dirty="0" smtClean="0"/>
              <a:t>Леонид Иванович </a:t>
            </a:r>
            <a:r>
              <a:rPr lang="ru-RU" sz="1800" b="1" i="1" dirty="0" err="1" smtClean="0"/>
              <a:t>Куприянович</a:t>
            </a:r>
            <a:r>
              <a:rPr lang="ru-RU" sz="1800" b="1" i="1" dirty="0" smtClean="0"/>
              <a:t> </a:t>
            </a:r>
            <a:r>
              <a:rPr lang="ru-RU" sz="1800" dirty="0" smtClean="0"/>
              <a:t>– изобретатель первого в мире мобильного телефона, который был публично продемонстрирован в 1957 году и стал настоящей мировой сенсацией.</a:t>
            </a:r>
          </a:p>
          <a:p>
            <a:pPr>
              <a:spcBef>
                <a:spcPts val="0"/>
              </a:spcBef>
            </a:pPr>
            <a:r>
              <a:rPr lang="ru-RU" sz="1800" b="1" i="1" dirty="0" smtClean="0"/>
              <a:t>Николай Петрович </a:t>
            </a:r>
            <a:r>
              <a:rPr lang="ru-RU" sz="1800" b="1" i="1" dirty="0" err="1" smtClean="0"/>
              <a:t>Брусенцов</a:t>
            </a:r>
            <a:r>
              <a:rPr lang="ru-RU" sz="1800" b="1" i="1" dirty="0" smtClean="0"/>
              <a:t> </a:t>
            </a:r>
            <a:r>
              <a:rPr lang="ru-RU" sz="1800" dirty="0" smtClean="0"/>
              <a:t>– главный конструктор уникальных троичных электронных вычислительных машин «</a:t>
            </a:r>
            <a:r>
              <a:rPr lang="ru-RU" sz="1800" dirty="0" err="1" smtClean="0"/>
              <a:t>Сетунь</a:t>
            </a:r>
            <a:r>
              <a:rPr lang="ru-RU" sz="1800" dirty="0" smtClean="0"/>
              <a:t>» и «</a:t>
            </a:r>
            <a:r>
              <a:rPr lang="ru-RU" sz="1800" dirty="0" err="1" smtClean="0"/>
              <a:t>Сетунь</a:t>
            </a:r>
            <a:r>
              <a:rPr lang="ru-RU" sz="1800" dirty="0" smtClean="0"/>
              <a:t> 70», до сих пор не имеющих аналогов в мире.</a:t>
            </a:r>
          </a:p>
          <a:p>
            <a:pPr algn="just">
              <a:spcBef>
                <a:spcPts val="0"/>
              </a:spcBef>
            </a:pPr>
            <a:r>
              <a:rPr lang="ru-RU" sz="1800" b="1" i="1" dirty="0" smtClean="0"/>
              <a:t>Владимир Александрович Котельников </a:t>
            </a:r>
            <a:r>
              <a:rPr lang="ru-RU" sz="1800" dirty="0" smtClean="0"/>
              <a:t>– создатель теории потенциальной помехоустойчивости, определяющей качество любых каналов связи, в том числе спутниковых и волоконно-оптических. Среди его многочисленных наград Золотая медаль имени Александра Белла - высшая награда за выдающиеся фундаментальные исследования и прикладные разработки в области коммуникаций.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/>
              <a:t>«Пионер компьютерной техники» – самая престижная награда, вручаемая за выдающиеся достижения в компьютерных науках. В 1996 году ее лауреатами стали:</a:t>
            </a:r>
          </a:p>
          <a:p>
            <a:pPr>
              <a:spcBef>
                <a:spcPts val="0"/>
              </a:spcBef>
            </a:pPr>
            <a:r>
              <a:rPr lang="ru-RU" sz="1800" b="1" i="1" dirty="0" smtClean="0"/>
              <a:t>Алексей Андреевич Ляпунов </a:t>
            </a:r>
            <a:r>
              <a:rPr lang="ru-RU" sz="1800" dirty="0" smtClean="0"/>
              <a:t>– за разработку теории операторных методов для абстрактного программирования, за основание советской кибернетики и программирования.</a:t>
            </a:r>
          </a:p>
          <a:p>
            <a:pPr>
              <a:spcBef>
                <a:spcPts val="0"/>
              </a:spcBef>
            </a:pPr>
            <a:r>
              <a:rPr lang="ru-RU" sz="1800" b="1" i="1" dirty="0" smtClean="0"/>
              <a:t>Сергей Алексеевич Лебедев </a:t>
            </a:r>
            <a:r>
              <a:rPr lang="ru-RU" sz="1800" dirty="0" smtClean="0"/>
              <a:t>– за создание первого отечественного компьютера – малой электронной счетной машины – и основание советской компьютерной промышленности.</a:t>
            </a:r>
          </a:p>
          <a:p>
            <a:pPr>
              <a:spcBef>
                <a:spcPts val="0"/>
              </a:spcBef>
            </a:pPr>
            <a:r>
              <a:rPr lang="ru-RU" sz="1800" b="1" i="1" dirty="0" smtClean="0"/>
              <a:t>Александр Андреевич Самарский </a:t>
            </a:r>
            <a:r>
              <a:rPr lang="ru-RU" sz="1800" dirty="0" smtClean="0"/>
              <a:t>– основоположник отечественного математического моделирования, создатель современных вычислительных методов для численного решения на компьютерах задач математической физики.</a:t>
            </a:r>
          </a:p>
          <a:p>
            <a:pPr>
              <a:spcBef>
                <a:spcPts val="0"/>
              </a:spcBef>
            </a:pPr>
            <a:r>
              <a:rPr lang="ru-RU" sz="1800" b="1" i="1" dirty="0" smtClean="0"/>
              <a:t>Андрей Николаевич Колмогоров </a:t>
            </a:r>
            <a:r>
              <a:rPr lang="ru-RU" sz="1800" dirty="0" smtClean="0"/>
              <a:t>– крупнейший математик XX века, получивший фундаментальные результаты в теории сложности алгоритмов и теории информации.</a:t>
            </a:r>
          </a:p>
          <a:p>
            <a:pPr>
              <a:spcBef>
                <a:spcPts val="0"/>
              </a:spcBef>
            </a:pPr>
            <a:r>
              <a:rPr lang="ru-RU" sz="1800" b="1" i="1" dirty="0" smtClean="0"/>
              <a:t>Александр Семёнович </a:t>
            </a:r>
            <a:r>
              <a:rPr lang="ru-RU" sz="1800" b="1" i="1" dirty="0" err="1" smtClean="0"/>
              <a:t>Хóлево</a:t>
            </a:r>
            <a:r>
              <a:rPr lang="ru-RU" sz="1800" b="1" i="1" dirty="0" smtClean="0"/>
              <a:t> </a:t>
            </a:r>
            <a:r>
              <a:rPr lang="ru-RU" sz="1800" dirty="0" smtClean="0"/>
              <a:t>– математик, специалист в области математических проблем квантовой информатики, лауреат Премии Шеннона – самой престижной премии в области теории информации.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444748" y="869220"/>
            <a:ext cx="15476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Н.Л. </a:t>
            </a: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Босова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43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2946"/>
          </a:xfrm>
        </p:spPr>
        <p:txBody>
          <a:bodyPr>
            <a:normAutofit/>
          </a:bodyPr>
          <a:lstStyle/>
          <a:p>
            <a:pPr algn="ctr"/>
            <a:r>
              <a:rPr lang="ru-RU" sz="2200" b="1" spc="-12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Промежуточная и итоговая аттестация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5524"/>
            <a:ext cx="10515600" cy="5489575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со статьей 28 Федерального закона от 29 декабря 2012 г. N 273-ФЗ "Об </a:t>
            </a:r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образовании Российской </a:t>
            </a: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Федерации" (далее - Федеральный закон) осуществление текущего контроля успеваемости </a:t>
            </a:r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и промежуточной </a:t>
            </a: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аттестации обучающихся относится к компетенции образовательной организации.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организации устанавливают формы, периодичность и порядок их проведения</a:t>
            </a: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ведут индивидуальный </a:t>
            </a: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учет результатов освоения обучающимися образовательных программ, а также хранят </a:t>
            </a:r>
            <a:r>
              <a:rPr lang="ru-RU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в архивах </a:t>
            </a: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информацию об этих результатах на бумажных и (или) электронных носителях.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 algn="r">
              <a:buNone/>
            </a:pPr>
            <a:r>
              <a:rPr lang="ru-RU" sz="5500" dirty="0"/>
              <a:t>&lt;Письмо&gt; </a:t>
            </a:r>
            <a:r>
              <a:rPr lang="ru-RU" sz="5500" dirty="0" err="1"/>
              <a:t>Минпросвещения</a:t>
            </a:r>
            <a:r>
              <a:rPr lang="ru-RU" sz="5500" dirty="0"/>
              <a:t> России от 13.01.2023 N 03-49</a:t>
            </a:r>
          </a:p>
          <a:p>
            <a:pPr marL="0" indent="0" algn="r">
              <a:buNone/>
            </a:pPr>
            <a:r>
              <a:rPr lang="ru-RU" sz="5500" dirty="0"/>
              <a:t>"О направлении методических рекомендаций"</a:t>
            </a:r>
          </a:p>
          <a:p>
            <a:pPr marL="0" indent="0" algn="r">
              <a:buNone/>
            </a:pPr>
            <a:r>
              <a:rPr lang="ru-RU" sz="5500" dirty="0"/>
              <a:t>(вместе с "Методическими </a:t>
            </a:r>
            <a:r>
              <a:rPr lang="ru-RU" sz="5500" dirty="0" smtClean="0"/>
              <a:t>рекомендациями</a:t>
            </a:r>
            <a:r>
              <a:rPr lang="ru-RU" sz="2400" dirty="0" smtClean="0"/>
              <a:t>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2193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606" y="238276"/>
            <a:ext cx="10772775" cy="414867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Переход на ФОП ООО и ФОП СОО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741" y="1061358"/>
            <a:ext cx="11471802" cy="3766185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«Введение ФООП является </a:t>
            </a:r>
            <a:r>
              <a:rPr lang="ru-RU" sz="4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обязательным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с 1 сентября 2023 г. для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 </a:t>
            </a: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классов (с первого по одиннадцатый)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всех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организаций, реализующих образовательные программы начального общего, основного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общего, среднего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общего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0488" indent="268288" algn="just">
              <a:lnSpc>
                <a:spcPct val="170000"/>
              </a:lnSpc>
              <a:spcBef>
                <a:spcPts val="0"/>
              </a:spcBef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При этом в 2023/24 учебном году 11 классы могут продолжить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обучение по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учебным планам, соответствующим ФГОС среднего общего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 до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вступления в силу изменений 2022 </a:t>
            </a:r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года».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pPr algn="r"/>
            <a:r>
              <a:rPr lang="ru-RU" sz="4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</a:t>
            </a:r>
            <a:r>
              <a:rPr lang="ru-RU" sz="45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4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 «О направлении информации» от 22.05. 2023 г. № 03-810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2268495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656" y="221947"/>
            <a:ext cx="10772775" cy="165819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Нормативные положения реализуемые в  школьном курсе информатики  в соответствии с обновленными ФГОС ООО и ФГОС СОО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sz="2800" dirty="0" smtClean="0"/>
              <a:t>Включение в единое образовательное пространство на всей территории РФ.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/>
              <a:t> Реализация учебного содержания, обеспечивающего подготовку к освоению технологически ёмких инженерных и рабочих профессий.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/>
              <a:t> Усиление </a:t>
            </a:r>
            <a:r>
              <a:rPr lang="ru-RU" sz="2800" dirty="0"/>
              <a:t>роли воспитательного компонента при реализации образовательных </a:t>
            </a:r>
            <a:r>
              <a:rPr lang="ru-RU" sz="2800" dirty="0" smtClean="0"/>
              <a:t>программ.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8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Единое образовательное пространство на территории РФ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37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245837" y="4587497"/>
            <a:ext cx="2380048" cy="2251124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0630" y="170482"/>
            <a:ext cx="12061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spc="-12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Методическое сопровождение реализации обновленных ФГОС </a:t>
            </a:r>
            <a:r>
              <a:rPr lang="ru-RU" sz="2400" b="1" spc="-12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ООО и ФГОС СОО</a:t>
            </a:r>
            <a:endParaRPr lang="ru-RU" sz="2400" b="1" spc="-12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54" y="727654"/>
            <a:ext cx="2836183" cy="183517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6325" y="1174775"/>
            <a:ext cx="762000" cy="857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48813" y="1056457"/>
            <a:ext cx="76158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Единый информационный ресурс для обеспечения реализации ФГОС: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«Единое содержание общего образования» 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https://edsoo.ru/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9972" y="2371241"/>
            <a:ext cx="6400800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6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4182" y="254605"/>
            <a:ext cx="10772775" cy="6597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Федеральные примерные рабочие программы по информатике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7308" y="1149852"/>
            <a:ext cx="11643563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Century Gothic"/>
              </a:rPr>
              <a:t>Предметный стандарт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Примерная рабочая программа основного общего образования. Информатика (для 5–6 классов образовательных организаций).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Базовый уровень</a:t>
            </a:r>
            <a:r>
              <a:rPr lang="ru-R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.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Федеральная </a:t>
            </a:r>
            <a:r>
              <a:rPr lang="ru-RU" b="1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рабочая программа основного </a:t>
            </a:r>
            <a:r>
              <a:rPr lang="ru-R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общего </a:t>
            </a:r>
            <a:r>
              <a:rPr lang="ru-RU" b="1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образования.</a:t>
            </a:r>
            <a:r>
              <a:rPr lang="ru-RU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 </a:t>
            </a:r>
            <a:r>
              <a:rPr lang="ru-RU" b="1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Информатика (для 7–9 классов образовательных организаций</a:t>
            </a:r>
            <a:r>
              <a:rPr lang="ru-R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).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Базовый уровень</a:t>
            </a:r>
            <a:r>
              <a:rPr lang="ru-R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Федеральная рабочая программа основного общего образования.</a:t>
            </a:r>
            <a:r>
              <a:rPr lang="ru-RU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 </a:t>
            </a:r>
            <a:r>
              <a:rPr lang="ru-R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Информатика (для 7–9 классов образовательных организаций).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Углубленный уровень</a:t>
            </a:r>
            <a:r>
              <a:rPr lang="ru-R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.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Федеральная рабочая программа среднего общего образования.</a:t>
            </a:r>
            <a:r>
              <a:rPr lang="ru-RU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 </a:t>
            </a:r>
            <a:r>
              <a:rPr lang="ru-R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Информатика (для 10-11 классов образовательных организаций).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Базовый уровень</a:t>
            </a:r>
            <a:r>
              <a:rPr lang="ru-R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Федеральная рабочая программа среднего общего образования.</a:t>
            </a:r>
            <a:r>
              <a:rPr lang="ru-RU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 </a:t>
            </a:r>
            <a:r>
              <a:rPr lang="ru-R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Информатика (для 10-11 классов образовательных организаций).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entury Gothic"/>
              </a:rPr>
              <a:t>Углубленный уровень</a:t>
            </a:r>
            <a:r>
              <a:rPr lang="ru-RU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.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endParaRPr lang="ru-RU" b="1" dirty="0">
              <a:solidFill>
                <a:prstClr val="black">
                  <a:lumMod val="50000"/>
                  <a:lumOff val="50000"/>
                </a:prst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1803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1947"/>
            <a:ext cx="11963400" cy="692453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Обязательное использование федеральных рабочих программ по отдельным предметам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872" y="914400"/>
            <a:ext cx="11266714" cy="5584371"/>
          </a:xfrm>
        </p:spPr>
        <p:txBody>
          <a:bodyPr>
            <a:normAutofit/>
          </a:bodyPr>
          <a:lstStyle/>
          <a:p>
            <a:r>
              <a:rPr lang="ru-RU" dirty="0" smtClean="0"/>
              <a:t>1. Образовательные </a:t>
            </a:r>
            <a:r>
              <a:rPr lang="ru-RU" dirty="0"/>
              <a:t>организации в обязательном порядке используют федеральные рабочие программы по</a:t>
            </a:r>
          </a:p>
          <a:p>
            <a:pPr algn="just"/>
            <a:r>
              <a:rPr lang="ru-RU" dirty="0"/>
              <a:t>русскому языку, литературному чтению и окружающему миру в начальной школе, </a:t>
            </a:r>
            <a:r>
              <a:rPr lang="ru-RU" dirty="0">
                <a:solidFill>
                  <a:srgbClr val="FF0000"/>
                </a:solidFill>
              </a:rPr>
              <a:t>по русскому языку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литературе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истории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обществознанию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географии</a:t>
            </a:r>
            <a:r>
              <a:rPr lang="ru-RU" dirty="0"/>
              <a:t> и </a:t>
            </a:r>
            <a:r>
              <a:rPr lang="ru-RU" dirty="0">
                <a:solidFill>
                  <a:srgbClr val="FF0000"/>
                </a:solidFill>
              </a:rPr>
              <a:t>ОБЖ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в основной и средней школе</a:t>
            </a:r>
            <a:r>
              <a:rPr lang="ru-RU" dirty="0"/>
              <a:t>.</a:t>
            </a:r>
          </a:p>
          <a:p>
            <a:pPr algn="just"/>
            <a:r>
              <a:rPr lang="ru-RU" dirty="0" smtClean="0"/>
              <a:t>2. При </a:t>
            </a:r>
            <a:r>
              <a:rPr lang="ru-RU" dirty="0"/>
              <a:t>этом федеральные рабочие программы по остальным учебным предметам могут использоваться как </a:t>
            </a:r>
            <a:r>
              <a:rPr lang="ru-RU" dirty="0" smtClean="0"/>
              <a:t>в неизменном </a:t>
            </a:r>
            <a:r>
              <a:rPr lang="ru-RU" dirty="0"/>
              <a:t>виде, так и в качестве основы для разработки педагогическими работниками </a:t>
            </a:r>
            <a:r>
              <a:rPr lang="ru-RU" dirty="0" smtClean="0"/>
              <a:t>рабочих программ </a:t>
            </a:r>
            <a:r>
              <a:rPr lang="ru-RU" dirty="0"/>
              <a:t>с учетом имеющегося опыта реализации углубленного изучения предмета.</a:t>
            </a:r>
          </a:p>
          <a:p>
            <a:pPr algn="just"/>
            <a:r>
              <a:rPr lang="ru-RU" dirty="0" smtClean="0"/>
              <a:t>3. Необходимо </a:t>
            </a:r>
            <a:r>
              <a:rPr lang="ru-RU" dirty="0"/>
              <a:t>соблюдать условие, что содержание и планируемые результаты </a:t>
            </a:r>
            <a:r>
              <a:rPr lang="ru-RU" dirty="0" smtClean="0"/>
              <a:t>разработанных образовательными </a:t>
            </a:r>
            <a:r>
              <a:rPr lang="ru-RU" dirty="0"/>
              <a:t>организациями образовательных программ должны быть не ниже </a:t>
            </a:r>
            <a:r>
              <a:rPr lang="ru-RU" dirty="0" smtClean="0"/>
              <a:t>соответствующих содержания </a:t>
            </a:r>
            <a:r>
              <a:rPr lang="ru-RU" dirty="0"/>
              <a:t>и планируемых результатов федеральных программ.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93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9488" y="109728"/>
            <a:ext cx="9582912" cy="1042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880"/>
              </a:lnSpc>
            </a:pPr>
            <a:r>
              <a:rPr lang="ru" sz="2300" b="1" dirty="0">
                <a:solidFill>
                  <a:srgbClr val="495397"/>
                </a:solidFill>
                <a:latin typeface="Arial"/>
              </a:rPr>
              <a:t>Место учебного предмета в учебном плане</a:t>
            </a:r>
          </a:p>
          <a:p>
            <a:pPr indent="0">
              <a:lnSpc>
                <a:spcPts val="2880"/>
              </a:lnSpc>
            </a:pPr>
            <a:r>
              <a:rPr lang="ru" sz="2300" b="1" dirty="0">
                <a:solidFill>
                  <a:srgbClr val="495397"/>
                </a:solidFill>
                <a:latin typeface="Arial"/>
              </a:rPr>
              <a:t>на уровне основного общего образования в 2023-2024 уч. году</a:t>
            </a:r>
          </a:p>
          <a:p>
            <a:pPr indent="0" algn="ctr">
              <a:lnSpc>
                <a:spcPts val="2880"/>
              </a:lnSpc>
            </a:pPr>
            <a:endParaRPr lang="ru" sz="2300" b="1" dirty="0" smtClean="0">
              <a:solidFill>
                <a:srgbClr val="495397"/>
              </a:solidFill>
              <a:latin typeface="Arial"/>
            </a:endParaRPr>
          </a:p>
          <a:p>
            <a:pPr indent="0" algn="ctr">
              <a:lnSpc>
                <a:spcPts val="2880"/>
              </a:lnSpc>
            </a:pPr>
            <a:r>
              <a:rPr lang="ru" sz="2300" b="1" dirty="0" smtClean="0">
                <a:solidFill>
                  <a:srgbClr val="495397"/>
                </a:solidFill>
                <a:latin typeface="Arial"/>
              </a:rPr>
              <a:t>5-6 </a:t>
            </a:r>
            <a:r>
              <a:rPr lang="ru" sz="2300" b="1" dirty="0">
                <a:solidFill>
                  <a:srgbClr val="495397"/>
                </a:solidFill>
                <a:latin typeface="Arial"/>
              </a:rPr>
              <a:t>классы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485377"/>
              </p:ext>
            </p:extLst>
          </p:nvPr>
        </p:nvGraphicFramePr>
        <p:xfrm>
          <a:off x="2286000" y="2002536"/>
          <a:ext cx="8677656" cy="2520696"/>
        </p:xfrm>
        <a:graphic>
          <a:graphicData uri="http://schemas.openxmlformats.org/drawingml/2006/table">
            <a:tbl>
              <a:tblPr/>
              <a:tblGrid>
                <a:gridCol w="3510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7512">
                <a:tc gridSpan="2">
                  <a:txBody>
                    <a:bodyPr/>
                    <a:lstStyle/>
                    <a:p>
                      <a:pPr indent="0" algn="ctr"/>
                      <a:r>
                        <a:rPr lang="ru" sz="2400" b="1" dirty="0">
                          <a:solidFill>
                            <a:srgbClr val="FFFFFF"/>
                          </a:solidFill>
                          <a:latin typeface="Calibri"/>
                        </a:rPr>
                        <a:t>Количество часов в неделю</a:t>
                      </a:r>
                    </a:p>
                  </a:txBody>
                  <a:tcPr marL="0" marR="0" marT="0" marB="0">
                    <a:solidFill>
                      <a:srgbClr val="A379B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3200"/>
                    </a:p>
                  </a:txBody>
                  <a:tcPr marL="0" marR="0" marT="0" marB="0">
                    <a:solidFill>
                      <a:srgbClr val="A379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1456">
                <a:tc>
                  <a:txBody>
                    <a:bodyPr/>
                    <a:lstStyle/>
                    <a:p>
                      <a:pPr indent="0" algn="ctr"/>
                      <a:r>
                        <a:rPr lang="ru" sz="1600" dirty="0">
                          <a:latin typeface="Arial"/>
                        </a:rPr>
                        <a:t>V</a:t>
                      </a:r>
                    </a:p>
                    <a:p>
                      <a:pPr marL="215900" indent="0" algn="ctr"/>
                      <a:r>
                        <a:rPr lang="ru" sz="1600" dirty="0">
                          <a:latin typeface="Arial"/>
                        </a:rPr>
                        <a:t>Использование </a:t>
                      </a:r>
                      <a:r>
                        <a:rPr lang="ru" sz="1600" dirty="0" smtClean="0">
                          <a:latin typeface="Arial"/>
                        </a:rPr>
                        <a:t>ПРП</a:t>
                      </a:r>
                      <a:endParaRPr lang="ru" sz="1600" dirty="0">
                        <a:latin typeface="Arial"/>
                      </a:endParaRPr>
                    </a:p>
                    <a:p>
                      <a:pPr indent="0" algn="ctr"/>
                      <a:r>
                        <a:rPr lang="en-US" sz="1600" dirty="0">
                          <a:latin typeface="Arial"/>
                        </a:rPr>
                        <a:t>(</a:t>
                      </a:r>
                      <a:r>
                        <a:rPr lang="en-US" sz="1600" dirty="0">
                          <a:solidFill>
                            <a:srgbClr val="410082"/>
                          </a:solidFill>
                          <a:latin typeface="Arial"/>
                          <a:hlinkClick r:id="rId2"/>
                        </a:rPr>
                        <a:t>https://edsoo.ru/</a:t>
                      </a:r>
                      <a:r>
                        <a:rPr lang="en-US" sz="1600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dirty="0">
                          <a:latin typeface="Arial"/>
                        </a:rPr>
                        <a:t>VI</a:t>
                      </a:r>
                    </a:p>
                    <a:p>
                      <a:pPr marL="203200" indent="0" algn="ctr"/>
                      <a:r>
                        <a:rPr lang="ru" sz="1600" dirty="0">
                          <a:latin typeface="Arial"/>
                        </a:rPr>
                        <a:t>Использование ПРП</a:t>
                      </a:r>
                    </a:p>
                    <a:p>
                      <a:pPr indent="0" algn="ctr"/>
                      <a:r>
                        <a:rPr lang="en-US" sz="1600" dirty="0">
                          <a:latin typeface="Arial"/>
                        </a:rPr>
                        <a:t>(</a:t>
                      </a:r>
                      <a:r>
                        <a:rPr lang="en-US" sz="1600" dirty="0">
                          <a:solidFill>
                            <a:srgbClr val="410082"/>
                          </a:solidFill>
                          <a:latin typeface="Arial"/>
                          <a:hlinkClick r:id="rId2"/>
                        </a:rPr>
                        <a:t>https://edsoo.ru/</a:t>
                      </a:r>
                      <a:r>
                        <a:rPr lang="en-US" sz="1600" dirty="0">
                          <a:latin typeface="Arial"/>
                        </a:rPr>
                        <a:t>)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261938" algn="ctr"/>
                      <a:r>
                        <a:rPr lang="ru" sz="2400" b="1" dirty="0">
                          <a:solidFill>
                            <a:srgbClr val="FFFFFF"/>
                          </a:solidFill>
                          <a:latin typeface="Calibri"/>
                        </a:rPr>
                        <a:t>Всего</a:t>
                      </a:r>
                    </a:p>
                  </a:txBody>
                  <a:tcPr marL="0" marR="0" marT="0" marB="0">
                    <a:solidFill>
                      <a:srgbClr val="A379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728">
                <a:tc>
                  <a:txBody>
                    <a:bodyPr/>
                    <a:lstStyle/>
                    <a:p>
                      <a:pPr indent="0" algn="ctr"/>
                      <a:r>
                        <a:rPr lang="ru-RU" sz="2400" b="1" dirty="0" smtClean="0">
                          <a:latin typeface="Calibri"/>
                        </a:rPr>
                        <a:t>1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2400" b="1" dirty="0" smtClean="0">
                          <a:latin typeface="Calibri"/>
                        </a:rPr>
                        <a:t>1</a:t>
                      </a:r>
                      <a:endParaRPr lang="en-US" sz="2400" b="1" dirty="0"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28600" indent="0" algn="ctr"/>
                      <a:r>
                        <a:rPr lang="ru" sz="2400" b="1" dirty="0">
                          <a:latin typeface="Calibri"/>
                        </a:rPr>
                        <a:t>68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235311" y="4897047"/>
            <a:ext cx="9525218" cy="12862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190500" algn="just"/>
            <a:r>
              <a:rPr lang="ru" b="1" dirty="0" smtClean="0">
                <a:solidFill>
                  <a:srgbClr val="2E2A33"/>
                </a:solidFill>
                <a:latin typeface="Times New Roman"/>
              </a:rPr>
              <a:t>Обязательная </a:t>
            </a:r>
            <a:r>
              <a:rPr lang="ru" b="1" dirty="0">
                <a:solidFill>
                  <a:srgbClr val="2E2A33"/>
                </a:solidFill>
                <a:latin typeface="Times New Roman"/>
              </a:rPr>
              <a:t>часть учебного плана примерной основной образовательной программы основного общего образования </a:t>
            </a:r>
            <a:r>
              <a:rPr lang="ru" b="1" u="sng" dirty="0">
                <a:solidFill>
                  <a:srgbClr val="2E2A33"/>
                </a:solidFill>
                <a:latin typeface="Times New Roman"/>
              </a:rPr>
              <a:t>не</a:t>
            </a:r>
            <a:r>
              <a:rPr lang="ru" b="1" dirty="0">
                <a:solidFill>
                  <a:srgbClr val="2E2A33"/>
                </a:solidFill>
                <a:latin typeface="Times New Roman"/>
              </a:rPr>
              <a:t> предусматривает обязательное изучение курса информатики в 5-6 классах. Время на данный курс образовательная организация </a:t>
            </a:r>
            <a:r>
              <a:rPr lang="ru" b="1" u="sng" dirty="0">
                <a:solidFill>
                  <a:srgbClr val="2E2A33"/>
                </a:solidFill>
                <a:latin typeface="Times New Roman"/>
              </a:rPr>
              <a:t>может выделить за счет части учеоного плана</a:t>
            </a:r>
            <a:r>
              <a:rPr lang="ru" b="1" dirty="0">
                <a:solidFill>
                  <a:srgbClr val="2E2A33"/>
                </a:solidFill>
                <a:latin typeface="Times New Roman"/>
              </a:rPr>
              <a:t>, формируемой участниками образовательных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17674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9584</TotalTime>
  <Words>2285</Words>
  <Application>Microsoft Office PowerPoint</Application>
  <PresentationFormat>Широкоэкранный</PresentationFormat>
  <Paragraphs>287</Paragraphs>
  <Slides>28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28</vt:i4>
      </vt:variant>
    </vt:vector>
  </HeadingPairs>
  <TitlesOfParts>
    <vt:vector size="40" baseType="lpstr">
      <vt:lpstr>Arial</vt:lpstr>
      <vt:lpstr>Calibri</vt:lpstr>
      <vt:lpstr>Calibri Light</vt:lpstr>
      <vt:lpstr>Century Gothic</vt:lpstr>
      <vt:lpstr>Corbel</vt:lpstr>
      <vt:lpstr>Times New Roman</vt:lpstr>
      <vt:lpstr>Wingdings</vt:lpstr>
      <vt:lpstr>Метрополия</vt:lpstr>
      <vt:lpstr>Тема Office</vt:lpstr>
      <vt:lpstr>1_Тема Office</vt:lpstr>
      <vt:lpstr>2_Тема Office</vt:lpstr>
      <vt:lpstr>3_Тема Office</vt:lpstr>
      <vt:lpstr>Реализация ФООП:   преподавание информатики в основной и старшей школе  в 2023-2024 учебном году</vt:lpstr>
      <vt:lpstr>Нормативное правовое обеспечение преподавания информатики в условиях введения ФГОС ООО и ФГОС СОО</vt:lpstr>
      <vt:lpstr>Переход на ФОП ООО и ФОП СОО</vt:lpstr>
      <vt:lpstr>Нормативные положения реализуемые в  школьном курсе информатики  в соответствии с обновленными ФГОС ООО и ФГОС СОО</vt:lpstr>
      <vt:lpstr>Единое образовательное пространство на территории РФ</vt:lpstr>
      <vt:lpstr>Презентация PowerPoint</vt:lpstr>
      <vt:lpstr>Федеральные примерные рабочие программы по информатике</vt:lpstr>
      <vt:lpstr>Обязательное использование федеральных рабочих программ по отдельным предметам</vt:lpstr>
      <vt:lpstr>Презентация PowerPoint</vt:lpstr>
      <vt:lpstr>Презентация PowerPoint</vt:lpstr>
      <vt:lpstr>Презентация PowerPoint</vt:lpstr>
      <vt:lpstr>Презентация PowerPoint</vt:lpstr>
      <vt:lpstr>Учебные средства</vt:lpstr>
      <vt:lpstr>ЭОР по информатике Федерального перечня</vt:lpstr>
      <vt:lpstr>Использование российского офисного программного обеспечения</vt:lpstr>
      <vt:lpstr>Использование государственных информационных систем</vt:lpstr>
      <vt:lpstr>Основной функционал «Моя школа» </vt:lpstr>
      <vt:lpstr>Презентация PowerPoint</vt:lpstr>
      <vt:lpstr>Обновленная структура содержания</vt:lpstr>
      <vt:lpstr>Презентация PowerPoint</vt:lpstr>
      <vt:lpstr>Презентация PowerPoint</vt:lpstr>
      <vt:lpstr>Включение в содержание обучения актуальных ИТ На примере содержания обучения информатике в 10-11 классе на базовом уровне</vt:lpstr>
      <vt:lpstr> Усиление роли воспитательного компонента при реализации образовательных программ</vt:lpstr>
      <vt:lpstr>Обновленные требования к личностным результатам</vt:lpstr>
      <vt:lpstr>Приоритеты развития воспитания и государственной молодежной политики Российской Федерации в сфере воспитания</vt:lpstr>
      <vt:lpstr>Приоритетные направления достижения личностных результатов</vt:lpstr>
      <vt:lpstr>Яркие личности и факты, с которыми необходимо познакомить наших учеников</vt:lpstr>
      <vt:lpstr>Промежуточная и итоговая аттестация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68</cp:revision>
  <dcterms:created xsi:type="dcterms:W3CDTF">2023-08-22T15:35:54Z</dcterms:created>
  <dcterms:modified xsi:type="dcterms:W3CDTF">2023-08-30T09:16:45Z</dcterms:modified>
</cp:coreProperties>
</file>